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notesMasterIdLst>
    <p:notesMasterId r:id="rId12"/>
  </p:notesMasterIdLst>
  <p:sldIdLst>
    <p:sldId id="267" r:id="rId2"/>
    <p:sldId id="279" r:id="rId3"/>
    <p:sldId id="261" r:id="rId4"/>
    <p:sldId id="277" r:id="rId5"/>
    <p:sldId id="272" r:id="rId6"/>
    <p:sldId id="271" r:id="rId7"/>
    <p:sldId id="282" r:id="rId8"/>
    <p:sldId id="280" r:id="rId9"/>
    <p:sldId id="275" r:id="rId10"/>
    <p:sldId id="27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AD0"/>
    <a:srgbClr val="FCF9B3"/>
    <a:srgbClr val="FCF3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35"/>
    <p:restoredTop sz="93750"/>
  </p:normalViewPr>
  <p:slideViewPr>
    <p:cSldViewPr snapToGrid="0" snapToObjects="1">
      <p:cViewPr>
        <p:scale>
          <a:sx n="80" d="100"/>
          <a:sy n="80" d="100"/>
        </p:scale>
        <p:origin x="1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CC90FB-0C3D-8E45-A908-C5D7532478F5}" type="doc">
      <dgm:prSet loTypeId="urn:microsoft.com/office/officeart/2005/8/layout/funnel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526ACF-39E3-D543-9119-C07E6D3CC32D}">
      <dgm:prSet phldrT="[Text]"/>
      <dgm:spPr>
        <a:gradFill rotWithShape="0">
          <a:gsLst>
            <a:gs pos="0">
              <a:srgbClr val="FF0000"/>
            </a:gs>
            <a:gs pos="50000">
              <a:srgbClr val="FF0000"/>
            </a:gs>
            <a:gs pos="100000">
              <a:srgbClr val="FF0000"/>
            </a:gs>
          </a:gsLst>
        </a:gradFill>
      </dgm:spPr>
      <dgm:t>
        <a:bodyPr/>
        <a:lstStyle/>
        <a:p>
          <a:r>
            <a:rPr lang="en-US" dirty="0" smtClean="0"/>
            <a:t>Comment</a:t>
          </a:r>
          <a:endParaRPr lang="en-US" dirty="0"/>
        </a:p>
      </dgm:t>
    </dgm:pt>
    <dgm:pt modelId="{F6D6B2BD-D579-4E44-AF1C-437123B94037}" type="parTrans" cxnId="{C9E8D98E-F4FD-114A-A81F-D89EAC6DC90B}">
      <dgm:prSet/>
      <dgm:spPr/>
      <dgm:t>
        <a:bodyPr/>
        <a:lstStyle/>
        <a:p>
          <a:endParaRPr lang="en-US"/>
        </a:p>
      </dgm:t>
    </dgm:pt>
    <dgm:pt modelId="{B5B1F036-7A25-E640-B343-1FED0AD781EC}" type="sibTrans" cxnId="{C9E8D98E-F4FD-114A-A81F-D89EAC6DC90B}">
      <dgm:prSet/>
      <dgm:spPr/>
      <dgm:t>
        <a:bodyPr/>
        <a:lstStyle/>
        <a:p>
          <a:endParaRPr lang="en-US"/>
        </a:p>
      </dgm:t>
    </dgm:pt>
    <dgm:pt modelId="{4B86D0CA-FD83-524D-88A8-50CACB27C0DF}">
      <dgm:prSet phldrT="[Text]"/>
      <dgm:spPr>
        <a:gradFill rotWithShape="0">
          <a:gsLst>
            <a:gs pos="0">
              <a:schemeClr val="accent4">
                <a:lumMod val="60000"/>
                <a:lumOff val="40000"/>
              </a:schemeClr>
            </a:gs>
            <a:gs pos="100000">
              <a:schemeClr val="accent4">
                <a:lumMod val="60000"/>
                <a:lumOff val="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Comment</a:t>
          </a:r>
          <a:endParaRPr lang="en-US" dirty="0"/>
        </a:p>
      </dgm:t>
    </dgm:pt>
    <dgm:pt modelId="{B8F2F2F1-BF27-AC43-B893-C47D148326C9}" type="parTrans" cxnId="{3B366995-908A-3C46-8060-4B557F7E7536}">
      <dgm:prSet/>
      <dgm:spPr/>
      <dgm:t>
        <a:bodyPr/>
        <a:lstStyle/>
        <a:p>
          <a:endParaRPr lang="en-US"/>
        </a:p>
      </dgm:t>
    </dgm:pt>
    <dgm:pt modelId="{5EE829BF-3EA8-A14D-AFA7-6440E9518198}" type="sibTrans" cxnId="{3B366995-908A-3C46-8060-4B557F7E7536}">
      <dgm:prSet/>
      <dgm:spPr/>
      <dgm:t>
        <a:bodyPr/>
        <a:lstStyle/>
        <a:p>
          <a:endParaRPr lang="en-US"/>
        </a:p>
      </dgm:t>
    </dgm:pt>
    <dgm:pt modelId="{8EA831DF-9AF7-5848-AB24-386E6257E300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Comment</a:t>
          </a:r>
          <a:endParaRPr lang="en-US" dirty="0"/>
        </a:p>
      </dgm:t>
    </dgm:pt>
    <dgm:pt modelId="{0B93DF15-A0F2-4841-BB6F-82CA29AC7378}" type="parTrans" cxnId="{A878B360-C799-6B48-9FE1-A488DBA9747B}">
      <dgm:prSet/>
      <dgm:spPr/>
      <dgm:t>
        <a:bodyPr/>
        <a:lstStyle/>
        <a:p>
          <a:endParaRPr lang="en-US"/>
        </a:p>
      </dgm:t>
    </dgm:pt>
    <dgm:pt modelId="{27BA15EE-9987-1643-8DCF-AC2C800680B8}" type="sibTrans" cxnId="{A878B360-C799-6B48-9FE1-A488DBA9747B}">
      <dgm:prSet/>
      <dgm:spPr/>
      <dgm:t>
        <a:bodyPr/>
        <a:lstStyle/>
        <a:p>
          <a:endParaRPr lang="en-US"/>
        </a:p>
      </dgm:t>
    </dgm:pt>
    <dgm:pt modelId="{0994DC17-32DA-0149-B58B-A5506EAB5EF5}">
      <dgm:prSet phldrT="[Text]" phldr="1"/>
      <dgm:spPr/>
      <dgm:t>
        <a:bodyPr/>
        <a:lstStyle/>
        <a:p>
          <a:endParaRPr lang="en-US"/>
        </a:p>
      </dgm:t>
    </dgm:pt>
    <dgm:pt modelId="{0C5D3099-597F-1043-BF47-09F76F4CB4E0}" type="parTrans" cxnId="{8FD913D6-B0B4-E145-B9FB-311685CAF277}">
      <dgm:prSet/>
      <dgm:spPr/>
      <dgm:t>
        <a:bodyPr/>
        <a:lstStyle/>
        <a:p>
          <a:endParaRPr lang="en-US"/>
        </a:p>
      </dgm:t>
    </dgm:pt>
    <dgm:pt modelId="{9A5809CE-7D3A-5B4E-892A-6E97B253D075}" type="sibTrans" cxnId="{8FD913D6-B0B4-E145-B9FB-311685CAF277}">
      <dgm:prSet/>
      <dgm:spPr/>
      <dgm:t>
        <a:bodyPr/>
        <a:lstStyle/>
        <a:p>
          <a:endParaRPr lang="en-US"/>
        </a:p>
      </dgm:t>
    </dgm:pt>
    <dgm:pt modelId="{7217CFAC-F71A-8B46-AEDE-A32D8A75E440}">
      <dgm:prSet phldrT="[Text]" custT="1"/>
      <dgm:spPr/>
      <dgm:t>
        <a:bodyPr/>
        <a:lstStyle/>
        <a:p>
          <a:r>
            <a:rPr lang="en-US" sz="2600" b="1" dirty="0" smtClean="0"/>
            <a:t>   Topics</a:t>
          </a:r>
          <a:endParaRPr lang="en-US" sz="2600" b="1" dirty="0"/>
        </a:p>
      </dgm:t>
    </dgm:pt>
    <dgm:pt modelId="{F244CC03-8008-B942-8DE9-E6C76A842E7E}" type="parTrans" cxnId="{7FFA87C3-08D9-ED45-9DB1-8C9DCFE7B5C7}">
      <dgm:prSet/>
      <dgm:spPr/>
      <dgm:t>
        <a:bodyPr/>
        <a:lstStyle/>
        <a:p>
          <a:endParaRPr lang="en-US"/>
        </a:p>
      </dgm:t>
    </dgm:pt>
    <dgm:pt modelId="{1016FFF3-982C-A44A-9BA4-119D0BBB26E6}" type="sibTrans" cxnId="{7FFA87C3-08D9-ED45-9DB1-8C9DCFE7B5C7}">
      <dgm:prSet/>
      <dgm:spPr/>
      <dgm:t>
        <a:bodyPr/>
        <a:lstStyle/>
        <a:p>
          <a:endParaRPr lang="en-US"/>
        </a:p>
      </dgm:t>
    </dgm:pt>
    <dgm:pt modelId="{15308956-D12C-A94C-91F2-C487FC8EDA53}" type="pres">
      <dgm:prSet presAssocID="{97CC90FB-0C3D-8E45-A908-C5D7532478F5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DA4C50D-F551-6B4B-81E1-AE8EA99E2C41}" type="pres">
      <dgm:prSet presAssocID="{97CC90FB-0C3D-8E45-A908-C5D7532478F5}" presName="ellipse" presStyleLbl="trBgShp" presStyleIdx="0" presStyleCnt="1" custAng="16200000" custLinFactNeighborX="-1" custLinFactNeighborY="65168"/>
      <dgm:spPr>
        <a:solidFill>
          <a:schemeClr val="accent1">
            <a:lumMod val="60000"/>
            <a:lumOff val="40000"/>
            <a:alpha val="40000"/>
          </a:schemeClr>
        </a:solidFill>
      </dgm:spPr>
    </dgm:pt>
    <dgm:pt modelId="{9CF33CC6-8444-554C-8516-A43B1B5D2BEA}" type="pres">
      <dgm:prSet presAssocID="{97CC90FB-0C3D-8E45-A908-C5D7532478F5}" presName="arrow1" presStyleLbl="fgShp" presStyleIdx="0" presStyleCnt="1" custAng="5400000" custFlipVert="1" custFlipHor="1" custScaleX="145286" custScaleY="228761" custLinFactX="314186" custLinFactY="-200000" custLinFactNeighborX="400000" custLinFactNeighborY="-227959"/>
      <dgm:spPr>
        <a:noFill/>
        <a:effectLst>
          <a:outerShdw blurRad="50800" dist="50800" dir="5400000" algn="ctr" rotWithShape="0">
            <a:srgbClr val="000000">
              <a:alpha val="0"/>
            </a:srgbClr>
          </a:outerShdw>
        </a:effectLst>
      </dgm:spPr>
    </dgm:pt>
    <dgm:pt modelId="{8A437F70-E32D-C94E-9598-AF70BF4A86C9}" type="pres">
      <dgm:prSet presAssocID="{97CC90FB-0C3D-8E45-A908-C5D7532478F5}" presName="rectangle" presStyleLbl="revTx" presStyleIdx="0" presStyleCnt="1" custScaleX="159206" custScaleY="173822" custLinFactX="1595" custLinFactY="-100000" custLinFactNeighborX="100000" custLinFactNeighborY="-1801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BC0DCE-D42A-8045-B3C2-AED17A00739D}" type="pres">
      <dgm:prSet presAssocID="{4B86D0CA-FD83-524D-88A8-50CACB27C0DF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FCF8FA-B12B-2342-868D-E4E57B85E5C0}" type="pres">
      <dgm:prSet presAssocID="{8EA831DF-9AF7-5848-AB24-386E6257E300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08B13D-4DA6-DB42-BA6A-A93BB2631CD8}" type="pres">
      <dgm:prSet presAssocID="{7217CFAC-F71A-8B46-AEDE-A32D8A75E440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1A0DB9-164B-974F-B38A-BB5187487AFB}" type="pres">
      <dgm:prSet presAssocID="{97CC90FB-0C3D-8E45-A908-C5D7532478F5}" presName="funnel" presStyleLbl="trAlignAcc1" presStyleIdx="0" presStyleCnt="1" custAng="16200000" custLinFactNeighborX="20095" custLinFactNeighborY="975"/>
      <dgm:spPr>
        <a:solidFill>
          <a:schemeClr val="bg2">
            <a:lumMod val="75000"/>
            <a:alpha val="40000"/>
          </a:schemeClr>
        </a:solidFill>
        <a:ln>
          <a:solidFill>
            <a:schemeClr val="bg2">
              <a:lumMod val="50000"/>
            </a:schemeClr>
          </a:solidFill>
        </a:ln>
      </dgm:spPr>
    </dgm:pt>
  </dgm:ptLst>
  <dgm:cxnLst>
    <dgm:cxn modelId="{C9E8D98E-F4FD-114A-A81F-D89EAC6DC90B}" srcId="{97CC90FB-0C3D-8E45-A908-C5D7532478F5}" destId="{95526ACF-39E3-D543-9119-C07E6D3CC32D}" srcOrd="0" destOrd="0" parTransId="{F6D6B2BD-D579-4E44-AF1C-437123B94037}" sibTransId="{B5B1F036-7A25-E640-B343-1FED0AD781EC}"/>
    <dgm:cxn modelId="{3B366995-908A-3C46-8060-4B557F7E7536}" srcId="{97CC90FB-0C3D-8E45-A908-C5D7532478F5}" destId="{4B86D0CA-FD83-524D-88A8-50CACB27C0DF}" srcOrd="1" destOrd="0" parTransId="{B8F2F2F1-BF27-AC43-B893-C47D148326C9}" sibTransId="{5EE829BF-3EA8-A14D-AFA7-6440E9518198}"/>
    <dgm:cxn modelId="{3BC98D86-3CB3-C443-BCE7-8BFCCF62D754}" type="presOf" srcId="{7217CFAC-F71A-8B46-AEDE-A32D8A75E440}" destId="{8A437F70-E32D-C94E-9598-AF70BF4A86C9}" srcOrd="0" destOrd="0" presId="urn:microsoft.com/office/officeart/2005/8/layout/funnel1"/>
    <dgm:cxn modelId="{0454A68C-ECE7-F441-9264-F20EF19CE441}" type="presOf" srcId="{95526ACF-39E3-D543-9119-C07E6D3CC32D}" destId="{9908B13D-4DA6-DB42-BA6A-A93BB2631CD8}" srcOrd="0" destOrd="0" presId="urn:microsoft.com/office/officeart/2005/8/layout/funnel1"/>
    <dgm:cxn modelId="{7FFA87C3-08D9-ED45-9DB1-8C9DCFE7B5C7}" srcId="{97CC90FB-0C3D-8E45-A908-C5D7532478F5}" destId="{7217CFAC-F71A-8B46-AEDE-A32D8A75E440}" srcOrd="3" destOrd="0" parTransId="{F244CC03-8008-B942-8DE9-E6C76A842E7E}" sibTransId="{1016FFF3-982C-A44A-9BA4-119D0BBB26E6}"/>
    <dgm:cxn modelId="{C08DF536-3DCB-424A-882D-71E0B5AD2A36}" type="presOf" srcId="{8EA831DF-9AF7-5848-AB24-386E6257E300}" destId="{B3BC0DCE-D42A-8045-B3C2-AED17A00739D}" srcOrd="0" destOrd="0" presId="urn:microsoft.com/office/officeart/2005/8/layout/funnel1"/>
    <dgm:cxn modelId="{3C572429-49C8-524E-B9E7-306C79E47470}" type="presOf" srcId="{4B86D0CA-FD83-524D-88A8-50CACB27C0DF}" destId="{1CFCF8FA-B12B-2342-868D-E4E57B85E5C0}" srcOrd="0" destOrd="0" presId="urn:microsoft.com/office/officeart/2005/8/layout/funnel1"/>
    <dgm:cxn modelId="{BADB99EA-ECC1-6F4C-A90E-317BDD151BDF}" type="presOf" srcId="{97CC90FB-0C3D-8E45-A908-C5D7532478F5}" destId="{15308956-D12C-A94C-91F2-C487FC8EDA53}" srcOrd="0" destOrd="0" presId="urn:microsoft.com/office/officeart/2005/8/layout/funnel1"/>
    <dgm:cxn modelId="{A878B360-C799-6B48-9FE1-A488DBA9747B}" srcId="{97CC90FB-0C3D-8E45-A908-C5D7532478F5}" destId="{8EA831DF-9AF7-5848-AB24-386E6257E300}" srcOrd="2" destOrd="0" parTransId="{0B93DF15-A0F2-4841-BB6F-82CA29AC7378}" sibTransId="{27BA15EE-9987-1643-8DCF-AC2C800680B8}"/>
    <dgm:cxn modelId="{8FD913D6-B0B4-E145-B9FB-311685CAF277}" srcId="{97CC90FB-0C3D-8E45-A908-C5D7532478F5}" destId="{0994DC17-32DA-0149-B58B-A5506EAB5EF5}" srcOrd="4" destOrd="0" parTransId="{0C5D3099-597F-1043-BF47-09F76F4CB4E0}" sibTransId="{9A5809CE-7D3A-5B4E-892A-6E97B253D075}"/>
    <dgm:cxn modelId="{5EB19144-8D01-AD48-AEFD-7F5F041F454D}" type="presParOf" srcId="{15308956-D12C-A94C-91F2-C487FC8EDA53}" destId="{CDA4C50D-F551-6B4B-81E1-AE8EA99E2C41}" srcOrd="0" destOrd="0" presId="urn:microsoft.com/office/officeart/2005/8/layout/funnel1"/>
    <dgm:cxn modelId="{8FF1E287-84BA-6949-A46E-CE9AA95F0593}" type="presParOf" srcId="{15308956-D12C-A94C-91F2-C487FC8EDA53}" destId="{9CF33CC6-8444-554C-8516-A43B1B5D2BEA}" srcOrd="1" destOrd="0" presId="urn:microsoft.com/office/officeart/2005/8/layout/funnel1"/>
    <dgm:cxn modelId="{EB4B56F6-18A2-BF46-AFC2-733411C4BAE4}" type="presParOf" srcId="{15308956-D12C-A94C-91F2-C487FC8EDA53}" destId="{8A437F70-E32D-C94E-9598-AF70BF4A86C9}" srcOrd="2" destOrd="0" presId="urn:microsoft.com/office/officeart/2005/8/layout/funnel1"/>
    <dgm:cxn modelId="{2C671106-5508-CC47-8A71-605E548F5984}" type="presParOf" srcId="{15308956-D12C-A94C-91F2-C487FC8EDA53}" destId="{B3BC0DCE-D42A-8045-B3C2-AED17A00739D}" srcOrd="3" destOrd="0" presId="urn:microsoft.com/office/officeart/2005/8/layout/funnel1"/>
    <dgm:cxn modelId="{31EA2877-DB84-3341-B56D-759D9F156A25}" type="presParOf" srcId="{15308956-D12C-A94C-91F2-C487FC8EDA53}" destId="{1CFCF8FA-B12B-2342-868D-E4E57B85E5C0}" srcOrd="4" destOrd="0" presId="urn:microsoft.com/office/officeart/2005/8/layout/funnel1"/>
    <dgm:cxn modelId="{A40C3D61-17F0-4C46-9B08-996E6DDC46D8}" type="presParOf" srcId="{15308956-D12C-A94C-91F2-C487FC8EDA53}" destId="{9908B13D-4DA6-DB42-BA6A-A93BB2631CD8}" srcOrd="5" destOrd="0" presId="urn:microsoft.com/office/officeart/2005/8/layout/funnel1"/>
    <dgm:cxn modelId="{980463D8-F5A4-DB42-9150-BBC61BE81C8A}" type="presParOf" srcId="{15308956-D12C-A94C-91F2-C487FC8EDA53}" destId="{161A0DB9-164B-974F-B38A-BB5187487AFB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13CCAB-DD32-654C-BADE-708DF9DD443F}" type="doc">
      <dgm:prSet loTypeId="urn:microsoft.com/office/officeart/2005/8/layout/gear1" loCatId="" qsTypeId="urn:microsoft.com/office/officeart/2005/8/quickstyle/simple4" qsCatId="simple" csTypeId="urn:microsoft.com/office/officeart/2005/8/colors/accent1_2" csCatId="accent1" phldr="1"/>
      <dgm:spPr/>
    </dgm:pt>
    <dgm:pt modelId="{A10EB32C-AC6D-B44D-B1C7-B1DC290626A5}">
      <dgm:prSet phldrT="[Text]"/>
      <dgm:spPr>
        <a:solidFill>
          <a:schemeClr val="bg2">
            <a:lumMod val="50000"/>
          </a:schemeClr>
        </a:solidFill>
      </dgm:spPr>
      <dgm:t>
        <a:bodyPr/>
        <a:lstStyle/>
        <a:p>
          <a:endParaRPr lang="en-US" dirty="0"/>
        </a:p>
      </dgm:t>
    </dgm:pt>
    <dgm:pt modelId="{9E97276D-6FE2-8D40-9FA0-A3A7BB15E211}" type="parTrans" cxnId="{71F8F3A4-2507-3947-B035-025CD9DF447D}">
      <dgm:prSet/>
      <dgm:spPr/>
      <dgm:t>
        <a:bodyPr/>
        <a:lstStyle/>
        <a:p>
          <a:endParaRPr lang="en-US"/>
        </a:p>
      </dgm:t>
    </dgm:pt>
    <dgm:pt modelId="{B2CAD1AD-C316-F942-8287-2E8334238665}" type="sibTrans" cxnId="{71F8F3A4-2507-3947-B035-025CD9DF447D}">
      <dgm:prSet/>
      <dgm:spPr/>
      <dgm:t>
        <a:bodyPr/>
        <a:lstStyle/>
        <a:p>
          <a:endParaRPr lang="en-US"/>
        </a:p>
      </dgm:t>
    </dgm:pt>
    <dgm:pt modelId="{B34C1A04-517C-C044-B8B5-AA306F75A3DA}">
      <dgm:prSet phldrT="[Text]"/>
      <dgm:spPr>
        <a:solidFill>
          <a:schemeClr val="bg2">
            <a:lumMod val="50000"/>
          </a:schemeClr>
        </a:solidFill>
      </dgm:spPr>
      <dgm:t>
        <a:bodyPr/>
        <a:lstStyle/>
        <a:p>
          <a:endParaRPr lang="en-US" dirty="0"/>
        </a:p>
      </dgm:t>
    </dgm:pt>
    <dgm:pt modelId="{8F0D5648-61E0-964C-A423-F1BB309B40EE}" type="parTrans" cxnId="{A230127B-C571-9743-93E4-E6D201BDD61D}">
      <dgm:prSet/>
      <dgm:spPr/>
      <dgm:t>
        <a:bodyPr/>
        <a:lstStyle/>
        <a:p>
          <a:endParaRPr lang="en-US"/>
        </a:p>
      </dgm:t>
    </dgm:pt>
    <dgm:pt modelId="{B5678CDE-70DA-7E4A-AD12-CEFDFBF08562}" type="sibTrans" cxnId="{A230127B-C571-9743-93E4-E6D201BDD61D}">
      <dgm:prSet/>
      <dgm:spPr/>
      <dgm:t>
        <a:bodyPr/>
        <a:lstStyle/>
        <a:p>
          <a:endParaRPr lang="en-US"/>
        </a:p>
      </dgm:t>
    </dgm:pt>
    <dgm:pt modelId="{A120ADED-E690-DD43-82CD-9962EE2C0C8C}">
      <dgm:prSet phldrT="[Text]"/>
      <dgm:spPr>
        <a:solidFill>
          <a:schemeClr val="bg2">
            <a:lumMod val="50000"/>
          </a:schemeClr>
        </a:solidFill>
      </dgm:spPr>
      <dgm:t>
        <a:bodyPr/>
        <a:lstStyle/>
        <a:p>
          <a:endParaRPr lang="en-US" dirty="0"/>
        </a:p>
      </dgm:t>
    </dgm:pt>
    <dgm:pt modelId="{EC409206-C771-104A-8737-E704D0456A37}" type="parTrans" cxnId="{6CEB0571-1210-E840-8580-B1C99A2202B3}">
      <dgm:prSet/>
      <dgm:spPr/>
      <dgm:t>
        <a:bodyPr/>
        <a:lstStyle/>
        <a:p>
          <a:endParaRPr lang="en-US"/>
        </a:p>
      </dgm:t>
    </dgm:pt>
    <dgm:pt modelId="{ADD52EF9-33BF-374E-A352-F0557DD4AC0B}" type="sibTrans" cxnId="{6CEB0571-1210-E840-8580-B1C99A2202B3}">
      <dgm:prSet/>
      <dgm:spPr/>
      <dgm:t>
        <a:bodyPr/>
        <a:lstStyle/>
        <a:p>
          <a:endParaRPr lang="en-US"/>
        </a:p>
      </dgm:t>
    </dgm:pt>
    <dgm:pt modelId="{54DB446A-AF31-F44F-A46C-AF63B928A208}" type="pres">
      <dgm:prSet presAssocID="{8113CCAB-DD32-654C-BADE-708DF9DD443F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D53A1D5-1C51-3347-ABEA-6C4C9DEF2A8B}" type="pres">
      <dgm:prSet presAssocID="{A10EB32C-AC6D-B44D-B1C7-B1DC290626A5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AE0BBB-DE5D-B341-BA69-CA8836A9393B}" type="pres">
      <dgm:prSet presAssocID="{A10EB32C-AC6D-B44D-B1C7-B1DC290626A5}" presName="gear1srcNode" presStyleLbl="node1" presStyleIdx="0" presStyleCnt="3"/>
      <dgm:spPr/>
      <dgm:t>
        <a:bodyPr/>
        <a:lstStyle/>
        <a:p>
          <a:endParaRPr lang="en-US"/>
        </a:p>
      </dgm:t>
    </dgm:pt>
    <dgm:pt modelId="{68DB15A3-84FA-7E44-BD9E-BE4A4D945184}" type="pres">
      <dgm:prSet presAssocID="{A10EB32C-AC6D-B44D-B1C7-B1DC290626A5}" presName="gear1dstNode" presStyleLbl="node1" presStyleIdx="0" presStyleCnt="3"/>
      <dgm:spPr/>
      <dgm:t>
        <a:bodyPr/>
        <a:lstStyle/>
        <a:p>
          <a:endParaRPr lang="en-US"/>
        </a:p>
      </dgm:t>
    </dgm:pt>
    <dgm:pt modelId="{4C90B4DF-49A3-4547-9529-124BA424B655}" type="pres">
      <dgm:prSet presAssocID="{B34C1A04-517C-C044-B8B5-AA306F75A3DA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2DAF05-A681-1744-B57E-62423E39238F}" type="pres">
      <dgm:prSet presAssocID="{B34C1A04-517C-C044-B8B5-AA306F75A3DA}" presName="gear2srcNode" presStyleLbl="node1" presStyleIdx="1" presStyleCnt="3"/>
      <dgm:spPr/>
      <dgm:t>
        <a:bodyPr/>
        <a:lstStyle/>
        <a:p>
          <a:endParaRPr lang="en-US"/>
        </a:p>
      </dgm:t>
    </dgm:pt>
    <dgm:pt modelId="{484764C3-6DB0-F748-9E87-4C79D028A6BF}" type="pres">
      <dgm:prSet presAssocID="{B34C1A04-517C-C044-B8B5-AA306F75A3DA}" presName="gear2dstNode" presStyleLbl="node1" presStyleIdx="1" presStyleCnt="3"/>
      <dgm:spPr/>
      <dgm:t>
        <a:bodyPr/>
        <a:lstStyle/>
        <a:p>
          <a:endParaRPr lang="en-US"/>
        </a:p>
      </dgm:t>
    </dgm:pt>
    <dgm:pt modelId="{EC192E39-B1DB-604C-9658-B93E21EEA0A5}" type="pres">
      <dgm:prSet presAssocID="{A120ADED-E690-DD43-82CD-9962EE2C0C8C}" presName="gear3" presStyleLbl="node1" presStyleIdx="2" presStyleCnt="3"/>
      <dgm:spPr/>
      <dgm:t>
        <a:bodyPr/>
        <a:lstStyle/>
        <a:p>
          <a:endParaRPr lang="en-US"/>
        </a:p>
      </dgm:t>
    </dgm:pt>
    <dgm:pt modelId="{11E0CED5-0355-B342-BA99-83B5F5B07376}" type="pres">
      <dgm:prSet presAssocID="{A120ADED-E690-DD43-82CD-9962EE2C0C8C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439C3E-513D-0540-B1C1-68BE8F20E102}" type="pres">
      <dgm:prSet presAssocID="{A120ADED-E690-DD43-82CD-9962EE2C0C8C}" presName="gear3srcNode" presStyleLbl="node1" presStyleIdx="2" presStyleCnt="3"/>
      <dgm:spPr/>
      <dgm:t>
        <a:bodyPr/>
        <a:lstStyle/>
        <a:p>
          <a:endParaRPr lang="en-US"/>
        </a:p>
      </dgm:t>
    </dgm:pt>
    <dgm:pt modelId="{BC2EE8EC-F811-E343-A6DC-489566D0E426}" type="pres">
      <dgm:prSet presAssocID="{A120ADED-E690-DD43-82CD-9962EE2C0C8C}" presName="gear3dstNode" presStyleLbl="node1" presStyleIdx="2" presStyleCnt="3"/>
      <dgm:spPr/>
      <dgm:t>
        <a:bodyPr/>
        <a:lstStyle/>
        <a:p>
          <a:endParaRPr lang="en-US"/>
        </a:p>
      </dgm:t>
    </dgm:pt>
    <dgm:pt modelId="{4F366EE4-5D26-8B44-AF67-5136DDF369D8}" type="pres">
      <dgm:prSet presAssocID="{B2CAD1AD-C316-F942-8287-2E8334238665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96C98329-6BAF-BF4D-B08B-AD6DC2B92618}" type="pres">
      <dgm:prSet presAssocID="{B5678CDE-70DA-7E4A-AD12-CEFDFBF08562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275B8AB3-C5CF-4F41-B26C-CB0B958096E0}" type="pres">
      <dgm:prSet presAssocID="{ADD52EF9-33BF-374E-A352-F0557DD4AC0B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82308076-D9E7-A940-A6FC-2FFE1E0C391C}" type="presOf" srcId="{B34C1A04-517C-C044-B8B5-AA306F75A3DA}" destId="{E92DAF05-A681-1744-B57E-62423E39238F}" srcOrd="1" destOrd="0" presId="urn:microsoft.com/office/officeart/2005/8/layout/gear1"/>
    <dgm:cxn modelId="{4B98BA46-0EED-3841-93DB-798A90806036}" type="presOf" srcId="{A10EB32C-AC6D-B44D-B1C7-B1DC290626A5}" destId="{1D53A1D5-1C51-3347-ABEA-6C4C9DEF2A8B}" srcOrd="0" destOrd="0" presId="urn:microsoft.com/office/officeart/2005/8/layout/gear1"/>
    <dgm:cxn modelId="{6CEB0571-1210-E840-8580-B1C99A2202B3}" srcId="{8113CCAB-DD32-654C-BADE-708DF9DD443F}" destId="{A120ADED-E690-DD43-82CD-9962EE2C0C8C}" srcOrd="2" destOrd="0" parTransId="{EC409206-C771-104A-8737-E704D0456A37}" sibTransId="{ADD52EF9-33BF-374E-A352-F0557DD4AC0B}"/>
    <dgm:cxn modelId="{94690E70-5277-5047-A54C-21903033FBC7}" type="presOf" srcId="{A120ADED-E690-DD43-82CD-9962EE2C0C8C}" destId="{58439C3E-513D-0540-B1C1-68BE8F20E102}" srcOrd="2" destOrd="0" presId="urn:microsoft.com/office/officeart/2005/8/layout/gear1"/>
    <dgm:cxn modelId="{1C00E0A5-7508-C946-8095-C8DAB2055887}" type="presOf" srcId="{A120ADED-E690-DD43-82CD-9962EE2C0C8C}" destId="{11E0CED5-0355-B342-BA99-83B5F5B07376}" srcOrd="1" destOrd="0" presId="urn:microsoft.com/office/officeart/2005/8/layout/gear1"/>
    <dgm:cxn modelId="{1CA7636E-FFF1-B54D-BC0D-73A1921E6BD9}" type="presOf" srcId="{A10EB32C-AC6D-B44D-B1C7-B1DC290626A5}" destId="{68DB15A3-84FA-7E44-BD9E-BE4A4D945184}" srcOrd="2" destOrd="0" presId="urn:microsoft.com/office/officeart/2005/8/layout/gear1"/>
    <dgm:cxn modelId="{A99D634A-0FA0-734C-839F-49DD508F2CD9}" type="presOf" srcId="{A10EB32C-AC6D-B44D-B1C7-B1DC290626A5}" destId="{55AE0BBB-DE5D-B341-BA69-CA8836A9393B}" srcOrd="1" destOrd="0" presId="urn:microsoft.com/office/officeart/2005/8/layout/gear1"/>
    <dgm:cxn modelId="{E033E8AC-2448-F345-8317-8CD0EE0BCABB}" type="presOf" srcId="{A120ADED-E690-DD43-82CD-9962EE2C0C8C}" destId="{BC2EE8EC-F811-E343-A6DC-489566D0E426}" srcOrd="3" destOrd="0" presId="urn:microsoft.com/office/officeart/2005/8/layout/gear1"/>
    <dgm:cxn modelId="{A230127B-C571-9743-93E4-E6D201BDD61D}" srcId="{8113CCAB-DD32-654C-BADE-708DF9DD443F}" destId="{B34C1A04-517C-C044-B8B5-AA306F75A3DA}" srcOrd="1" destOrd="0" parTransId="{8F0D5648-61E0-964C-A423-F1BB309B40EE}" sibTransId="{B5678CDE-70DA-7E4A-AD12-CEFDFBF08562}"/>
    <dgm:cxn modelId="{28A396C9-3C71-B844-B805-A6F8DBF78AD0}" type="presOf" srcId="{ADD52EF9-33BF-374E-A352-F0557DD4AC0B}" destId="{275B8AB3-C5CF-4F41-B26C-CB0B958096E0}" srcOrd="0" destOrd="0" presId="urn:microsoft.com/office/officeart/2005/8/layout/gear1"/>
    <dgm:cxn modelId="{7705AB5D-2E04-BB47-9FE0-2DF66B56CC1D}" type="presOf" srcId="{A120ADED-E690-DD43-82CD-9962EE2C0C8C}" destId="{EC192E39-B1DB-604C-9658-B93E21EEA0A5}" srcOrd="0" destOrd="0" presId="urn:microsoft.com/office/officeart/2005/8/layout/gear1"/>
    <dgm:cxn modelId="{71F8F3A4-2507-3947-B035-025CD9DF447D}" srcId="{8113CCAB-DD32-654C-BADE-708DF9DD443F}" destId="{A10EB32C-AC6D-B44D-B1C7-B1DC290626A5}" srcOrd="0" destOrd="0" parTransId="{9E97276D-6FE2-8D40-9FA0-A3A7BB15E211}" sibTransId="{B2CAD1AD-C316-F942-8287-2E8334238665}"/>
    <dgm:cxn modelId="{BECB3CA7-8709-3D4F-A26E-96B1851F2076}" type="presOf" srcId="{B5678CDE-70DA-7E4A-AD12-CEFDFBF08562}" destId="{96C98329-6BAF-BF4D-B08B-AD6DC2B92618}" srcOrd="0" destOrd="0" presId="urn:microsoft.com/office/officeart/2005/8/layout/gear1"/>
    <dgm:cxn modelId="{F7CC4524-36D8-CA42-8E24-643AD3C39E36}" type="presOf" srcId="{8113CCAB-DD32-654C-BADE-708DF9DD443F}" destId="{54DB446A-AF31-F44F-A46C-AF63B928A208}" srcOrd="0" destOrd="0" presId="urn:microsoft.com/office/officeart/2005/8/layout/gear1"/>
    <dgm:cxn modelId="{B433D63B-0D27-7144-B8DA-E67947DF3102}" type="presOf" srcId="{B34C1A04-517C-C044-B8B5-AA306F75A3DA}" destId="{484764C3-6DB0-F748-9E87-4C79D028A6BF}" srcOrd="2" destOrd="0" presId="urn:microsoft.com/office/officeart/2005/8/layout/gear1"/>
    <dgm:cxn modelId="{3193AAB5-003C-9B4C-8218-403BC9087F2F}" type="presOf" srcId="{B2CAD1AD-C316-F942-8287-2E8334238665}" destId="{4F366EE4-5D26-8B44-AF67-5136DDF369D8}" srcOrd="0" destOrd="0" presId="urn:microsoft.com/office/officeart/2005/8/layout/gear1"/>
    <dgm:cxn modelId="{72BB7CC3-88AA-9E4B-BBCB-6F8B093D79A1}" type="presOf" srcId="{B34C1A04-517C-C044-B8B5-AA306F75A3DA}" destId="{4C90B4DF-49A3-4547-9529-124BA424B655}" srcOrd="0" destOrd="0" presId="urn:microsoft.com/office/officeart/2005/8/layout/gear1"/>
    <dgm:cxn modelId="{B41DFDAB-C17E-744A-8791-EFD34C3EF63A}" type="presParOf" srcId="{54DB446A-AF31-F44F-A46C-AF63B928A208}" destId="{1D53A1D5-1C51-3347-ABEA-6C4C9DEF2A8B}" srcOrd="0" destOrd="0" presId="urn:microsoft.com/office/officeart/2005/8/layout/gear1"/>
    <dgm:cxn modelId="{4D3DF012-56D0-EB46-8978-62DDADA174C6}" type="presParOf" srcId="{54DB446A-AF31-F44F-A46C-AF63B928A208}" destId="{55AE0BBB-DE5D-B341-BA69-CA8836A9393B}" srcOrd="1" destOrd="0" presId="urn:microsoft.com/office/officeart/2005/8/layout/gear1"/>
    <dgm:cxn modelId="{9E195822-6CB0-3649-B7ED-5E99A51181C5}" type="presParOf" srcId="{54DB446A-AF31-F44F-A46C-AF63B928A208}" destId="{68DB15A3-84FA-7E44-BD9E-BE4A4D945184}" srcOrd="2" destOrd="0" presId="urn:microsoft.com/office/officeart/2005/8/layout/gear1"/>
    <dgm:cxn modelId="{8E12A9EB-242E-A447-A546-8FF84542E260}" type="presParOf" srcId="{54DB446A-AF31-F44F-A46C-AF63B928A208}" destId="{4C90B4DF-49A3-4547-9529-124BA424B655}" srcOrd="3" destOrd="0" presId="urn:microsoft.com/office/officeart/2005/8/layout/gear1"/>
    <dgm:cxn modelId="{F299BF7F-7CA0-F540-BD5E-31D25DF92D15}" type="presParOf" srcId="{54DB446A-AF31-F44F-A46C-AF63B928A208}" destId="{E92DAF05-A681-1744-B57E-62423E39238F}" srcOrd="4" destOrd="0" presId="urn:microsoft.com/office/officeart/2005/8/layout/gear1"/>
    <dgm:cxn modelId="{1C0D05FE-1DF1-774F-A2CD-9C0DBFB37648}" type="presParOf" srcId="{54DB446A-AF31-F44F-A46C-AF63B928A208}" destId="{484764C3-6DB0-F748-9E87-4C79D028A6BF}" srcOrd="5" destOrd="0" presId="urn:microsoft.com/office/officeart/2005/8/layout/gear1"/>
    <dgm:cxn modelId="{AE37BD83-C96F-B641-B3C3-8D0127AA2BD1}" type="presParOf" srcId="{54DB446A-AF31-F44F-A46C-AF63B928A208}" destId="{EC192E39-B1DB-604C-9658-B93E21EEA0A5}" srcOrd="6" destOrd="0" presId="urn:microsoft.com/office/officeart/2005/8/layout/gear1"/>
    <dgm:cxn modelId="{701E3513-CF6C-F34B-9061-4E6FB3339BBC}" type="presParOf" srcId="{54DB446A-AF31-F44F-A46C-AF63B928A208}" destId="{11E0CED5-0355-B342-BA99-83B5F5B07376}" srcOrd="7" destOrd="0" presId="urn:microsoft.com/office/officeart/2005/8/layout/gear1"/>
    <dgm:cxn modelId="{42A88414-CDD2-4844-9714-8D6A4043F631}" type="presParOf" srcId="{54DB446A-AF31-F44F-A46C-AF63B928A208}" destId="{58439C3E-513D-0540-B1C1-68BE8F20E102}" srcOrd="8" destOrd="0" presId="urn:microsoft.com/office/officeart/2005/8/layout/gear1"/>
    <dgm:cxn modelId="{F784214D-8436-C64E-A61C-C0C5AE350A06}" type="presParOf" srcId="{54DB446A-AF31-F44F-A46C-AF63B928A208}" destId="{BC2EE8EC-F811-E343-A6DC-489566D0E426}" srcOrd="9" destOrd="0" presId="urn:microsoft.com/office/officeart/2005/8/layout/gear1"/>
    <dgm:cxn modelId="{70924FC5-9BB0-CC44-A018-6FE8DFE2D686}" type="presParOf" srcId="{54DB446A-AF31-F44F-A46C-AF63B928A208}" destId="{4F366EE4-5D26-8B44-AF67-5136DDF369D8}" srcOrd="10" destOrd="0" presId="urn:microsoft.com/office/officeart/2005/8/layout/gear1"/>
    <dgm:cxn modelId="{1DABE6D9-CB82-F744-9AB6-1625B30F45DE}" type="presParOf" srcId="{54DB446A-AF31-F44F-A46C-AF63B928A208}" destId="{96C98329-6BAF-BF4D-B08B-AD6DC2B92618}" srcOrd="11" destOrd="0" presId="urn:microsoft.com/office/officeart/2005/8/layout/gear1"/>
    <dgm:cxn modelId="{5740EEFF-B418-DD49-9AE5-2D3081212FFE}" type="presParOf" srcId="{54DB446A-AF31-F44F-A46C-AF63B928A208}" destId="{275B8AB3-C5CF-4F41-B26C-CB0B958096E0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A4C50D-F551-6B4B-81E1-AE8EA99E2C41}">
      <dsp:nvSpPr>
        <dsp:cNvPr id="0" name=""/>
        <dsp:cNvSpPr/>
      </dsp:nvSpPr>
      <dsp:spPr>
        <a:xfrm rot="16200000">
          <a:off x="2230183" y="341384"/>
          <a:ext cx="1460234" cy="507120"/>
        </a:xfrm>
        <a:prstGeom prst="ellipse">
          <a:avLst/>
        </a:prstGeom>
        <a:solidFill>
          <a:schemeClr val="accent1">
            <a:lumMod val="60000"/>
            <a:lumOff val="40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F33CC6-8444-554C-8516-A43B1B5D2BEA}">
      <dsp:nvSpPr>
        <dsp:cNvPr id="0" name=""/>
        <dsp:cNvSpPr/>
      </dsp:nvSpPr>
      <dsp:spPr>
        <a:xfrm rot="5400000" flipH="1" flipV="1">
          <a:off x="4778089" y="360972"/>
          <a:ext cx="411146" cy="414318"/>
        </a:xfrm>
        <a:prstGeom prst="downArrow">
          <a:avLst/>
        </a:prstGeom>
        <a:noFill/>
        <a:ln>
          <a:noFill/>
        </a:ln>
        <a:effectLst>
          <a:outerShdw blurRad="50800" dist="50800" dir="5400000" algn="ctr" rotWithShape="0">
            <a:srgbClr val="000000">
              <a:alpha val="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8A437F70-E32D-C94E-9598-AF70BF4A86C9}">
      <dsp:nvSpPr>
        <dsp:cNvPr id="0" name=""/>
        <dsp:cNvSpPr/>
      </dsp:nvSpPr>
      <dsp:spPr>
        <a:xfrm>
          <a:off x="3261309" y="320726"/>
          <a:ext cx="2162586" cy="590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   Topics</a:t>
          </a:r>
          <a:endParaRPr lang="en-US" sz="2600" b="1" kern="1200" dirty="0"/>
        </a:p>
      </dsp:txBody>
      <dsp:txXfrm>
        <a:off x="3261309" y="320726"/>
        <a:ext cx="2162586" cy="590280"/>
      </dsp:txXfrm>
    </dsp:sp>
    <dsp:sp modelId="{B3BC0DCE-D42A-8045-B3C2-AED17A00739D}">
      <dsp:nvSpPr>
        <dsp:cNvPr id="0" name=""/>
        <dsp:cNvSpPr/>
      </dsp:nvSpPr>
      <dsp:spPr>
        <a:xfrm>
          <a:off x="2761089" y="557190"/>
          <a:ext cx="509383" cy="509383"/>
        </a:xfrm>
        <a:prstGeom prst="ellipse">
          <a:avLst/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Comment</a:t>
          </a:r>
          <a:endParaRPr lang="en-US" sz="600" kern="1200" dirty="0"/>
        </a:p>
      </dsp:txBody>
      <dsp:txXfrm>
        <a:off x="2835686" y="631787"/>
        <a:ext cx="360189" cy="360189"/>
      </dsp:txXfrm>
    </dsp:sp>
    <dsp:sp modelId="{1CFCF8FA-B12B-2342-868D-E4E57B85E5C0}">
      <dsp:nvSpPr>
        <dsp:cNvPr id="0" name=""/>
        <dsp:cNvSpPr/>
      </dsp:nvSpPr>
      <dsp:spPr>
        <a:xfrm>
          <a:off x="2396597" y="175039"/>
          <a:ext cx="509383" cy="509383"/>
        </a:xfrm>
        <a:prstGeom prst="ellipse">
          <a:avLst/>
        </a:prstGeom>
        <a:gradFill rotWithShape="0">
          <a:gsLst>
            <a:gs pos="0">
              <a:schemeClr val="accent4">
                <a:lumMod val="60000"/>
                <a:lumOff val="40000"/>
              </a:schemeClr>
            </a:gs>
            <a:gs pos="100000">
              <a:schemeClr val="accent4">
                <a:lumMod val="60000"/>
                <a:lumOff val="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Comment</a:t>
          </a:r>
          <a:endParaRPr lang="en-US" sz="600" kern="1200" dirty="0"/>
        </a:p>
      </dsp:txBody>
      <dsp:txXfrm>
        <a:off x="2471194" y="249636"/>
        <a:ext cx="360189" cy="360189"/>
      </dsp:txXfrm>
    </dsp:sp>
    <dsp:sp modelId="{9908B13D-4DA6-DB42-BA6A-A93BB2631CD8}">
      <dsp:nvSpPr>
        <dsp:cNvPr id="0" name=""/>
        <dsp:cNvSpPr/>
      </dsp:nvSpPr>
      <dsp:spPr>
        <a:xfrm>
          <a:off x="2917300" y="51881"/>
          <a:ext cx="509383" cy="509383"/>
        </a:xfrm>
        <a:prstGeom prst="ellipse">
          <a:avLst/>
        </a:prstGeom>
        <a:gradFill rotWithShape="0">
          <a:gsLst>
            <a:gs pos="0">
              <a:srgbClr val="FF0000"/>
            </a:gs>
            <a:gs pos="50000">
              <a:srgbClr val="FF0000"/>
            </a:gs>
            <a:gs pos="100000">
              <a:srgbClr val="FF0000"/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Comment</a:t>
          </a:r>
          <a:endParaRPr lang="en-US" sz="600" kern="1200" dirty="0"/>
        </a:p>
      </dsp:txBody>
      <dsp:txXfrm>
        <a:off x="2991897" y="126478"/>
        <a:ext cx="360189" cy="360189"/>
      </dsp:txXfrm>
    </dsp:sp>
    <dsp:sp modelId="{161A0DB9-164B-974F-B38A-BB5187487AFB}">
      <dsp:nvSpPr>
        <dsp:cNvPr id="0" name=""/>
        <dsp:cNvSpPr/>
      </dsp:nvSpPr>
      <dsp:spPr>
        <a:xfrm rot="16200000">
          <a:off x="2488659" y="-38992"/>
          <a:ext cx="1584750" cy="1267800"/>
        </a:xfrm>
        <a:prstGeom prst="funnel">
          <a:avLst/>
        </a:prstGeom>
        <a:solidFill>
          <a:schemeClr val="bg2">
            <a:lumMod val="75000"/>
            <a:alpha val="40000"/>
          </a:schemeClr>
        </a:solidFill>
        <a:ln w="635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53A1D5-1C51-3347-ABEA-6C4C9DEF2A8B}">
      <dsp:nvSpPr>
        <dsp:cNvPr id="0" name=""/>
        <dsp:cNvSpPr/>
      </dsp:nvSpPr>
      <dsp:spPr>
        <a:xfrm>
          <a:off x="538084" y="448337"/>
          <a:ext cx="547967" cy="547967"/>
        </a:xfrm>
        <a:prstGeom prst="gear9">
          <a:avLst/>
        </a:prstGeom>
        <a:solidFill>
          <a:schemeClr val="bg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 dirty="0"/>
        </a:p>
      </dsp:txBody>
      <dsp:txXfrm>
        <a:off x="648250" y="576696"/>
        <a:ext cx="327635" cy="281666"/>
      </dsp:txXfrm>
    </dsp:sp>
    <dsp:sp modelId="{4C90B4DF-49A3-4547-9529-124BA424B655}">
      <dsp:nvSpPr>
        <dsp:cNvPr id="0" name=""/>
        <dsp:cNvSpPr/>
      </dsp:nvSpPr>
      <dsp:spPr>
        <a:xfrm>
          <a:off x="219267" y="318817"/>
          <a:ext cx="398522" cy="398522"/>
        </a:xfrm>
        <a:prstGeom prst="gear6">
          <a:avLst/>
        </a:prstGeom>
        <a:solidFill>
          <a:schemeClr val="bg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/>
        </a:p>
      </dsp:txBody>
      <dsp:txXfrm>
        <a:off x="319596" y="419752"/>
        <a:ext cx="197864" cy="196652"/>
      </dsp:txXfrm>
    </dsp:sp>
    <dsp:sp modelId="{EC192E39-B1DB-604C-9658-B93E21EEA0A5}">
      <dsp:nvSpPr>
        <dsp:cNvPr id="0" name=""/>
        <dsp:cNvSpPr/>
      </dsp:nvSpPr>
      <dsp:spPr>
        <a:xfrm rot="20700000">
          <a:off x="442480" y="43878"/>
          <a:ext cx="390470" cy="390470"/>
        </a:xfrm>
        <a:prstGeom prst="gear6">
          <a:avLst/>
        </a:prstGeom>
        <a:solidFill>
          <a:schemeClr val="bg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 dirty="0"/>
        </a:p>
      </dsp:txBody>
      <dsp:txXfrm rot="-20700000">
        <a:off x="528121" y="129519"/>
        <a:ext cx="219187" cy="219187"/>
      </dsp:txXfrm>
    </dsp:sp>
    <dsp:sp modelId="{4F366EE4-5D26-8B44-AF67-5136DDF369D8}">
      <dsp:nvSpPr>
        <dsp:cNvPr id="0" name=""/>
        <dsp:cNvSpPr/>
      </dsp:nvSpPr>
      <dsp:spPr>
        <a:xfrm>
          <a:off x="467885" y="379949"/>
          <a:ext cx="701398" cy="701398"/>
        </a:xfrm>
        <a:prstGeom prst="circularArrow">
          <a:avLst>
            <a:gd name="adj1" fmla="val 4688"/>
            <a:gd name="adj2" fmla="val 299029"/>
            <a:gd name="adj3" fmla="val 2295252"/>
            <a:gd name="adj4" fmla="val 16467604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6C98329-6BAF-BF4D-B08B-AD6DC2B92618}">
      <dsp:nvSpPr>
        <dsp:cNvPr id="0" name=""/>
        <dsp:cNvSpPr/>
      </dsp:nvSpPr>
      <dsp:spPr>
        <a:xfrm>
          <a:off x="148689" y="244364"/>
          <a:ext cx="509610" cy="509610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5B8AB3-C5CF-4F41-B26C-CB0B958096E0}">
      <dsp:nvSpPr>
        <dsp:cNvPr id="0" name=""/>
        <dsp:cNvSpPr/>
      </dsp:nvSpPr>
      <dsp:spPr>
        <a:xfrm>
          <a:off x="352160" y="-27925"/>
          <a:ext cx="549462" cy="549462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528B2E-E61B-F248-A734-B9E4B8AD3F50}" type="datetimeFigureOut">
              <a:rPr lang="en-US" smtClean="0"/>
              <a:t>6/28/15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17F382-D5D7-4846-8EC3-0DA2EA9D0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716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7F382-D5D7-4846-8EC3-0DA2EA9D03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78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7F382-D5D7-4846-8EC3-0DA2EA9D03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319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FED6-B39C-BF45-992A-33DA94553ECB}" type="datetimeFigureOut">
              <a:rPr lang="en-US" smtClean="0"/>
              <a:t>6/28/15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DAD9C-FFE7-2D4E-9F48-2FAC56B1F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34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FED6-B39C-BF45-992A-33DA94553ECB}" type="datetimeFigureOut">
              <a:rPr lang="en-US" smtClean="0"/>
              <a:t>6/28/15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DAD9C-FFE7-2D4E-9F48-2FAC56B1F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99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FED6-B39C-BF45-992A-33DA94553ECB}" type="datetimeFigureOut">
              <a:rPr lang="en-US" smtClean="0"/>
              <a:t>6/28/15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DAD9C-FFE7-2D4E-9F48-2FAC56B1F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19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FED6-B39C-BF45-992A-33DA94553ECB}" type="datetimeFigureOut">
              <a:rPr lang="en-US" smtClean="0"/>
              <a:t>6/28/15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DAD9C-FFE7-2D4E-9F48-2FAC56B1F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204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FED6-B39C-BF45-992A-33DA94553ECB}" type="datetimeFigureOut">
              <a:rPr lang="en-US" smtClean="0"/>
              <a:t>6/28/15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DAD9C-FFE7-2D4E-9F48-2FAC56B1F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56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FED6-B39C-BF45-992A-33DA94553ECB}" type="datetimeFigureOut">
              <a:rPr lang="en-US" smtClean="0"/>
              <a:t>6/28/15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DAD9C-FFE7-2D4E-9F48-2FAC56B1F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32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FED6-B39C-BF45-992A-33DA94553ECB}" type="datetimeFigureOut">
              <a:rPr lang="en-US" smtClean="0"/>
              <a:t>6/28/15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DAD9C-FFE7-2D4E-9F48-2FAC56B1F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893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FED6-B39C-BF45-992A-33DA94553ECB}" type="datetimeFigureOut">
              <a:rPr lang="en-US" smtClean="0"/>
              <a:t>6/28/15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DAD9C-FFE7-2D4E-9F48-2FAC56B1F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528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FED6-B39C-BF45-992A-33DA94553ECB}" type="datetimeFigureOut">
              <a:rPr lang="en-US" smtClean="0"/>
              <a:t>6/28/15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DAD9C-FFE7-2D4E-9F48-2FAC56B1F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2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FED6-B39C-BF45-992A-33DA94553ECB}" type="datetimeFigureOut">
              <a:rPr lang="en-US" smtClean="0"/>
              <a:t>6/28/15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DAD9C-FFE7-2D4E-9F48-2FAC56B1F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302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FED6-B39C-BF45-992A-33DA94553ECB}" type="datetimeFigureOut">
              <a:rPr lang="en-US" smtClean="0"/>
              <a:t>6/28/15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DAD9C-FFE7-2D4E-9F48-2FAC56B1F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56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CFED6-B39C-BF45-992A-33DA94553ECB}" type="datetimeFigureOut">
              <a:rPr lang="en-US" smtClean="0"/>
              <a:t>6/28/15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DAD9C-FFE7-2D4E-9F48-2FAC56B1F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02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4" Type="http://schemas.openxmlformats.org/officeDocument/2006/relationships/image" Target="../media/image4.jp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diagramLayout" Target="../diagrams/layout2.xml"/><Relationship Id="rId12" Type="http://schemas.openxmlformats.org/officeDocument/2006/relationships/diagramQuickStyle" Target="../diagrams/quickStyle2.xml"/><Relationship Id="rId13" Type="http://schemas.openxmlformats.org/officeDocument/2006/relationships/diagramColors" Target="../diagrams/colors2.xml"/><Relationship Id="rId14" Type="http://schemas.microsoft.com/office/2007/relationships/diagramDrawing" Target="../diagrams/drawing2.xml"/><Relationship Id="rId15" Type="http://schemas.openxmlformats.org/officeDocument/2006/relationships/image" Target="../media/image9.jpg"/><Relationship Id="rId16" Type="http://schemas.openxmlformats.org/officeDocument/2006/relationships/image" Target="../media/image11.png"/><Relationship Id="rId17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gif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9" Type="http://schemas.openxmlformats.org/officeDocument/2006/relationships/image" Target="../media/image8.jpg"/><Relationship Id="rId10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tiff"/><Relationship Id="rId6" Type="http://schemas.openxmlformats.org/officeDocument/2006/relationships/image" Target="../media/image15.jpe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60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clrChange>
              <a:clrFrom>
                <a:srgbClr val="A4D27C"/>
              </a:clrFrom>
              <a:clrTo>
                <a:srgbClr val="A4D27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clrChange>
                <a:clrFrom>
                  <a:srgbClr val="A4D27C"/>
                </a:clrFrom>
                <a:clrTo>
                  <a:srgbClr val="A4D27C">
                    <a:alpha val="0"/>
                  </a:srgbClr>
                </a:clrTo>
              </a:clrChange>
              <a:alphaModFix amt="38000"/>
            </a:blip>
            <a:srcRect/>
            <a:stretch>
              <a:fillRect/>
            </a:stretch>
          </a:blipFill>
        </p:spPr>
      </p:pic>
      <p:sp>
        <p:nvSpPr>
          <p:cNvPr id="16" name="Rectangle 15"/>
          <p:cNvSpPr/>
          <p:nvPr/>
        </p:nvSpPr>
        <p:spPr>
          <a:xfrm>
            <a:off x="8886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3508196" y="2165594"/>
            <a:ext cx="5217763" cy="1085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500" b="1" dirty="0" err="1" smtClean="0"/>
              <a:t>Kickwrangler</a:t>
            </a:r>
            <a:endParaRPr lang="en-US" sz="6500" b="1" dirty="0"/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911352" y="4335770"/>
            <a:ext cx="10369296" cy="748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smtClean="0"/>
              <a:t>Alex McCauley</a:t>
            </a:r>
            <a:endParaRPr lang="en-US" sz="3200" b="1" dirty="0" smtClean="0"/>
          </a:p>
          <a:p>
            <a:pPr algn="l"/>
            <a:endParaRPr lang="en-US" b="1" dirty="0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1183037" y="3250682"/>
            <a:ext cx="10369296" cy="748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/>
              <a:t>Predict </a:t>
            </a:r>
            <a:r>
              <a:rPr lang="en-US" sz="3200" b="1" dirty="0" smtClean="0"/>
              <a:t>Which </a:t>
            </a:r>
            <a:r>
              <a:rPr lang="en-US" sz="3200" b="1" dirty="0" err="1" smtClean="0"/>
              <a:t>Kickstarter</a:t>
            </a:r>
            <a:r>
              <a:rPr lang="en-US" sz="3200" b="1" dirty="0" smtClean="0"/>
              <a:t> </a:t>
            </a:r>
            <a:r>
              <a:rPr lang="en-US" sz="3200" b="1" dirty="0" smtClean="0"/>
              <a:t>Projects </a:t>
            </a:r>
            <a:r>
              <a:rPr lang="en-US" sz="3200" b="1" dirty="0" smtClean="0"/>
              <a:t>W</a:t>
            </a:r>
            <a:r>
              <a:rPr lang="en-US" sz="3200" b="1" dirty="0" smtClean="0"/>
              <a:t>on’t Deliver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954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clrChange>
              <a:clrFrom>
                <a:srgbClr val="A4D27C"/>
              </a:clrFrom>
              <a:clrTo>
                <a:srgbClr val="A4D27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clrChange>
                <a:clrFrom>
                  <a:srgbClr val="A4D27C"/>
                </a:clrFrom>
                <a:clrTo>
                  <a:srgbClr val="A4D27C">
                    <a:alpha val="0"/>
                  </a:srgbClr>
                </a:clrTo>
              </a:clrChange>
              <a:alphaModFix amt="38000"/>
            </a:blip>
            <a:srcRect/>
            <a:stretch>
              <a:fillRect/>
            </a:stretch>
          </a:blipFill>
        </p:spPr>
      </p:pic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893" y="3174999"/>
            <a:ext cx="4858772" cy="34636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37365" y="958107"/>
            <a:ext cx="4717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Test on 10 well-known failure cases, gets 10/10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Test validity on random sample of 100 projects (TODO)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89110" y="29447"/>
            <a:ext cx="70516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Validation</a:t>
            </a:r>
            <a:r>
              <a:rPr lang="en-US" sz="4800" b="1" smtClean="0"/>
              <a:t>: project labeling</a:t>
            </a: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2509" y="3145771"/>
            <a:ext cx="5071071" cy="35221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17620" y="2776439"/>
            <a:ext cx="471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ROC curve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306311" y="2776439"/>
            <a:ext cx="471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Project sentiment counts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58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clrChange>
              <a:clrFrom>
                <a:srgbClr val="A4D27C"/>
              </a:clrFrom>
              <a:clrTo>
                <a:srgbClr val="A4D27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clrChange>
                <a:clrFrom>
                  <a:srgbClr val="A4D27C"/>
                </a:clrFrom>
                <a:clrTo>
                  <a:srgbClr val="A4D27C">
                    <a:alpha val="0"/>
                  </a:srgbClr>
                </a:clrTo>
              </a:clrChange>
              <a:alphaModFix amt="38000"/>
            </a:blip>
            <a:srcRect/>
            <a:stretch>
              <a:fillRect/>
            </a:stretch>
          </a:blipFill>
        </p:spPr>
      </p:pic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3" t="61817" r="34596" b="21416"/>
          <a:stretch/>
        </p:blipFill>
        <p:spPr>
          <a:xfrm>
            <a:off x="224210" y="3178269"/>
            <a:ext cx="8009348" cy="1497243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224210" y="1691059"/>
            <a:ext cx="5651500" cy="54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 smtClean="0"/>
              <a:t>It doesn’t always work out…</a:t>
            </a:r>
          </a:p>
          <a:p>
            <a:pPr algn="l"/>
            <a:endParaRPr lang="en-US" b="1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190752" y="5766520"/>
            <a:ext cx="10369296" cy="748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err="1" smtClean="0"/>
              <a:t>Kickwrangler</a:t>
            </a:r>
            <a:r>
              <a:rPr lang="en-US" sz="3200" b="1" dirty="0" smtClean="0"/>
              <a:t> predicts the projects most likely to not deliver.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31" b="87476"/>
          <a:stretch/>
        </p:blipFill>
        <p:spPr>
          <a:xfrm>
            <a:off x="6146078" y="2199257"/>
            <a:ext cx="5000572" cy="747167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3622802" y="1082620"/>
            <a:ext cx="5148407" cy="5461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pledged to </a:t>
            </a:r>
            <a:r>
              <a:rPr lang="en-US" dirty="0" err="1" smtClean="0"/>
              <a:t>Kickstarter</a:t>
            </a:r>
            <a:r>
              <a:rPr lang="en-US" dirty="0" smtClean="0"/>
              <a:t> projects over 6 years</a:t>
            </a:r>
          </a:p>
          <a:p>
            <a:pPr algn="l"/>
            <a:endParaRPr lang="en-US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026748" y="312516"/>
            <a:ext cx="42386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/>
              <a:t>$1,768,328,118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9210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A4D27C"/>
              </a:clrFrom>
              <a:clrTo>
                <a:srgbClr val="A4D27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clrChange>
                <a:clrFrom>
                  <a:srgbClr val="A4D27C"/>
                </a:clrFrom>
                <a:clrTo>
                  <a:srgbClr val="A4D27C">
                    <a:alpha val="0"/>
                  </a:srgbClr>
                </a:clrTo>
              </a:clrChange>
              <a:alphaModFix amt="38000"/>
            </a:blip>
            <a:srcRect/>
            <a:stretch>
              <a:fillRect/>
            </a:stretch>
          </a:blipFill>
        </p:spPr>
      </p:pic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93676" y="111348"/>
            <a:ext cx="34992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Data </a:t>
            </a:r>
            <a:r>
              <a:rPr lang="en-US" sz="4800" b="1" dirty="0" smtClean="0"/>
              <a:t>Sources</a:t>
            </a:r>
            <a:endParaRPr lang="en-US" sz="4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4" t="12496" r="11423" b="13493"/>
          <a:stretch/>
        </p:blipFill>
        <p:spPr>
          <a:xfrm>
            <a:off x="5332554" y="1576021"/>
            <a:ext cx="1434543" cy="90396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69977" y="979163"/>
            <a:ext cx="3117328" cy="615553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400" b="1" dirty="0" smtClean="0"/>
              <a:t>Project Features</a:t>
            </a:r>
            <a:endParaRPr lang="en-US" sz="3400" dirty="0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119169" y="1729707"/>
            <a:ext cx="4942012" cy="2239032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 smtClean="0"/>
              <a:t>Creator data: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sz="1800" b="1" dirty="0" smtClean="0"/>
              <a:t># past projects (experienced?)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sz="1800" b="1" dirty="0"/>
              <a:t>#</a:t>
            </a:r>
            <a:r>
              <a:rPr lang="en-US" sz="1800" b="1" dirty="0" smtClean="0"/>
              <a:t> they have backed</a:t>
            </a:r>
          </a:p>
          <a:p>
            <a:pPr algn="l"/>
            <a:endParaRPr lang="en-US" b="1" dirty="0" smtClean="0"/>
          </a:p>
          <a:p>
            <a:pPr algn="l"/>
            <a:endParaRPr lang="en-US" b="1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2" t="42296" r="53381" b="49961"/>
          <a:stretch/>
        </p:blipFill>
        <p:spPr>
          <a:xfrm>
            <a:off x="947296" y="2929713"/>
            <a:ext cx="2735703" cy="591588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sp>
        <p:nvSpPr>
          <p:cNvPr id="25" name="Subtitle 2"/>
          <p:cNvSpPr txBox="1">
            <a:spLocks/>
          </p:cNvSpPr>
          <p:nvPr/>
        </p:nvSpPr>
        <p:spPr>
          <a:xfrm>
            <a:off x="174184" y="4130316"/>
            <a:ext cx="4942012" cy="2239032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 smtClean="0"/>
              <a:t>Project data: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sz="1800" b="1" dirty="0" smtClean="0"/>
              <a:t>Category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sz="1800" b="1" dirty="0" smtClean="0"/>
              <a:t># backers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sz="1800" b="1" dirty="0" smtClean="0"/>
              <a:t>$ pledged vs. goal (overfunded?)</a:t>
            </a:r>
          </a:p>
          <a:p>
            <a:pPr algn="l"/>
            <a:endParaRPr lang="en-US" b="1" dirty="0" smtClean="0"/>
          </a:p>
          <a:p>
            <a:pPr algn="l"/>
            <a:endParaRPr lang="en-US" b="1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17" t="63286" r="39713" b="27481"/>
          <a:stretch/>
        </p:blipFill>
        <p:spPr>
          <a:xfrm>
            <a:off x="1067074" y="5533078"/>
            <a:ext cx="1688826" cy="775453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sp>
        <p:nvSpPr>
          <p:cNvPr id="30" name="Rounded Rectangle 29"/>
          <p:cNvSpPr/>
          <p:nvPr/>
        </p:nvSpPr>
        <p:spPr>
          <a:xfrm>
            <a:off x="79667" y="942345"/>
            <a:ext cx="5048802" cy="5915656"/>
          </a:xfrm>
          <a:prstGeom prst="roundRect">
            <a:avLst/>
          </a:prstGeom>
          <a:solidFill>
            <a:schemeClr val="bg1">
              <a:alpha val="0"/>
            </a:schemeClr>
          </a:solidFill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6979037" y="901386"/>
            <a:ext cx="5166222" cy="5915656"/>
            <a:chOff x="54864" y="942344"/>
            <a:chExt cx="5166222" cy="5915656"/>
          </a:xfrm>
        </p:grpSpPr>
        <p:sp>
          <p:nvSpPr>
            <p:cNvPr id="15" name="TextBox 14"/>
            <p:cNvSpPr txBox="1"/>
            <p:nvPr/>
          </p:nvSpPr>
          <p:spPr>
            <a:xfrm>
              <a:off x="1172716" y="942345"/>
              <a:ext cx="3400483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b="1" dirty="0" smtClean="0"/>
                <a:t>Project Outcomes</a:t>
              </a:r>
              <a:endParaRPr lang="en-US" sz="34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1995" y="1462055"/>
              <a:ext cx="47504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u="sng" dirty="0" smtClean="0">
                  <a:solidFill>
                    <a:srgbClr val="FF0000"/>
                  </a:solidFill>
                </a:rPr>
                <a:t>No data/tracking of project delivery</a:t>
              </a:r>
            </a:p>
            <a:p>
              <a:endParaRPr lang="en-US" sz="2400" u="sng" dirty="0">
                <a:solidFill>
                  <a:srgbClr val="FF0000"/>
                </a:solidFill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55" t="13014" r="38916" b="3030"/>
            <a:stretch/>
          </p:blipFill>
          <p:spPr>
            <a:xfrm>
              <a:off x="986945" y="2827034"/>
              <a:ext cx="3058240" cy="3930317"/>
            </a:xfrm>
            <a:prstGeom prst="rect">
              <a:avLst/>
            </a:prstGeom>
          </p:spPr>
        </p:pic>
        <p:sp>
          <p:nvSpPr>
            <p:cNvPr id="20" name="Subtitle 2"/>
            <p:cNvSpPr txBox="1">
              <a:spLocks/>
            </p:cNvSpPr>
            <p:nvPr/>
          </p:nvSpPr>
          <p:spPr>
            <a:xfrm>
              <a:off x="326237" y="2339611"/>
              <a:ext cx="4623476" cy="32126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 algn="l">
                <a:buFont typeface="Arial" charset="0"/>
                <a:buChar char="•"/>
              </a:pPr>
              <a:r>
                <a:rPr lang="en-US" sz="1800" b="1" dirty="0" smtClean="0"/>
                <a:t>Sentiment analysis </a:t>
              </a:r>
              <a:r>
                <a:rPr lang="en-US" sz="1800" b="1" dirty="0" smtClean="0">
                  <a:sym typeface="Wingdings"/>
                </a:rPr>
                <a:t></a:t>
              </a:r>
              <a:r>
                <a:rPr lang="en-US" sz="1800" b="1" dirty="0" smtClean="0"/>
                <a:t> project status</a:t>
              </a:r>
              <a:endParaRPr lang="en-US" sz="1800" b="1" dirty="0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4864" y="942344"/>
              <a:ext cx="5166222" cy="5915656"/>
            </a:xfrm>
            <a:prstGeom prst="roundRect">
              <a:avLst/>
            </a:prstGeom>
            <a:noFill/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Subtitle 2"/>
            <p:cNvSpPr txBox="1">
              <a:spLocks/>
            </p:cNvSpPr>
            <p:nvPr/>
          </p:nvSpPr>
          <p:spPr>
            <a:xfrm>
              <a:off x="326237" y="1952451"/>
              <a:ext cx="4623476" cy="32126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 algn="l">
                <a:buFont typeface="Arial" charset="0"/>
                <a:buChar char="•"/>
              </a:pPr>
              <a:r>
                <a:rPr lang="en-US" sz="1800" b="1" dirty="0" smtClean="0"/>
                <a:t>500k tech comments </a:t>
              </a:r>
              <a:endParaRPr lang="en-US" sz="1800" b="1" dirty="0"/>
            </a:p>
          </p:txBody>
        </p:sp>
      </p:grpSp>
      <p:sp>
        <p:nvSpPr>
          <p:cNvPr id="32" name="Subtitle 2"/>
          <p:cNvSpPr txBox="1">
            <a:spLocks/>
          </p:cNvSpPr>
          <p:nvPr/>
        </p:nvSpPr>
        <p:spPr>
          <a:xfrm>
            <a:off x="5324341" y="1266815"/>
            <a:ext cx="1645430" cy="359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smtClean="0"/>
              <a:t>Scraped from:</a:t>
            </a:r>
            <a:endParaRPr lang="en-US" sz="1800" b="1" dirty="0"/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5617856" y="3521301"/>
            <a:ext cx="1645430" cy="359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smtClean="0"/>
              <a:t>predict</a:t>
            </a:r>
            <a:endParaRPr lang="en-US" sz="1800" b="1" dirty="0"/>
          </a:p>
        </p:txBody>
      </p:sp>
      <p:sp>
        <p:nvSpPr>
          <p:cNvPr id="37" name="Striped Right Arrow 36"/>
          <p:cNvSpPr/>
          <p:nvPr/>
        </p:nvSpPr>
        <p:spPr>
          <a:xfrm>
            <a:off x="5331143" y="3704862"/>
            <a:ext cx="1492336" cy="557784"/>
          </a:xfrm>
          <a:prstGeom prst="stripedRightArrow">
            <a:avLst>
              <a:gd name="adj1" fmla="val 36885"/>
              <a:gd name="adj2" fmla="val 50000"/>
            </a:avLst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  <a:gs pos="0">
                <a:schemeClr val="accent6">
                  <a:lumMod val="75000"/>
                </a:schemeClr>
              </a:gs>
            </a:gsLst>
            <a:lin ang="10800000" scaled="0"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2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A4D27C"/>
              </a:clrFrom>
              <a:clrTo>
                <a:srgbClr val="A4D27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clrChange>
                <a:clrFrom>
                  <a:srgbClr val="A4D27C"/>
                </a:clrFrom>
                <a:clrTo>
                  <a:srgbClr val="A4D27C">
                    <a:alpha val="0"/>
                  </a:srgbClr>
                </a:clrTo>
              </a:clrChange>
              <a:alphaModFix amt="38000"/>
            </a:blip>
            <a:srcRect/>
            <a:stretch>
              <a:fillRect/>
            </a:stretch>
          </a:blipFill>
        </p:spPr>
      </p:pic>
      <p:sp>
        <p:nvSpPr>
          <p:cNvPr id="16" name="Rectangle 15"/>
          <p:cNvSpPr/>
          <p:nvPr/>
        </p:nvSpPr>
        <p:spPr>
          <a:xfrm>
            <a:off x="0" y="-6252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6933296" y="5267697"/>
            <a:ext cx="3223832" cy="1256363"/>
          </a:xfrm>
          <a:prstGeom prst="round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19050"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6834184" y="1032261"/>
            <a:ext cx="3223832" cy="1256363"/>
          </a:xfrm>
          <a:prstGeom prst="round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19050"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>
            <a:off x="3226983" y="4478582"/>
            <a:ext cx="3223832" cy="2300014"/>
          </a:xfrm>
          <a:prstGeom prst="round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19050"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>
            <a:off x="3247208" y="916672"/>
            <a:ext cx="3018530" cy="1972483"/>
          </a:xfrm>
          <a:prstGeom prst="round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19050"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067498" y="45973"/>
            <a:ext cx="50494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mtClean="0"/>
              <a:t>Sentiment Analysis</a:t>
            </a:r>
            <a:endParaRPr lang="en-US" sz="4800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711845894"/>
              </p:ext>
            </p:extLst>
          </p:nvPr>
        </p:nvGraphicFramePr>
        <p:xfrm>
          <a:off x="1104919" y="5328567"/>
          <a:ext cx="5925159" cy="1811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543067" y="4557986"/>
            <a:ext cx="2813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Topic modeling</a:t>
            </a:r>
          </a:p>
          <a:p>
            <a:pPr algn="ctr"/>
            <a:r>
              <a:rPr lang="en-US" b="1" dirty="0" smtClean="0"/>
              <a:t>(Latent </a:t>
            </a:r>
            <a:r>
              <a:rPr lang="en-US" b="1" dirty="0" err="1" smtClean="0"/>
              <a:t>Dirichlet</a:t>
            </a:r>
            <a:r>
              <a:rPr lang="en-US" b="1" dirty="0" smtClean="0"/>
              <a:t> Allocation)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725881" y="1881358"/>
            <a:ext cx="15904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 smtClean="0"/>
              <a:t>Small (1k) sample</a:t>
            </a:r>
            <a:endParaRPr lang="en-US" sz="15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053" y="1440637"/>
            <a:ext cx="1552209" cy="699008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431419379"/>
              </p:ext>
            </p:extLst>
          </p:nvPr>
        </p:nvGraphicFramePr>
        <p:xfrm>
          <a:off x="4604640" y="1813550"/>
          <a:ext cx="1175800" cy="996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104932" y="6075400"/>
            <a:ext cx="18998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Pre-process text</a:t>
            </a:r>
            <a:endParaRPr lang="en-US" sz="20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164" y="1321198"/>
            <a:ext cx="861907" cy="72791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776485" y="1487513"/>
            <a:ext cx="2485060" cy="363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Labeled sentiments</a:t>
            </a:r>
            <a:endParaRPr lang="en-US" sz="2000" dirty="0"/>
          </a:p>
        </p:txBody>
      </p:sp>
      <p:sp>
        <p:nvSpPr>
          <p:cNvPr id="22" name="Smiley Face 21"/>
          <p:cNvSpPr/>
          <p:nvPr/>
        </p:nvSpPr>
        <p:spPr>
          <a:xfrm rot="19814439">
            <a:off x="7302259" y="1484627"/>
            <a:ext cx="372494" cy="369508"/>
          </a:xfrm>
          <a:prstGeom prst="smileyFac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6834184" y="3184911"/>
            <a:ext cx="3223832" cy="1256363"/>
          </a:xfrm>
          <a:prstGeom prst="round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19050"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6956398" y="3359770"/>
                <a:ext cx="3101618" cy="1053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/>
                  <a:t>Linear regression:</a:t>
                </a:r>
              </a:p>
              <a:p>
                <a:r>
                  <a:rPr lang="en-US" sz="2000" b="1" dirty="0" smtClean="0"/>
                  <a:t>topic – sentiment mapping: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𝑀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6398" y="3359770"/>
                <a:ext cx="3101618" cy="1053109"/>
              </a:xfrm>
              <a:prstGeom prst="rect">
                <a:avLst/>
              </a:prstGeom>
              <a:blipFill rotWithShape="0">
                <a:blip r:embed="rId16"/>
                <a:stretch>
                  <a:fillRect l="-1965" t="-2312" r="-1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7268655" y="5606988"/>
            <a:ext cx="25931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Curate: keep only 7 most relevant topics</a:t>
            </a:r>
            <a:endParaRPr lang="en-US" sz="2000" b="1" dirty="0"/>
          </a:p>
        </p:txBody>
      </p:sp>
      <p:sp>
        <p:nvSpPr>
          <p:cNvPr id="41" name="Hexagon 40"/>
          <p:cNvSpPr/>
          <p:nvPr/>
        </p:nvSpPr>
        <p:spPr>
          <a:xfrm>
            <a:off x="10865035" y="3282951"/>
            <a:ext cx="1311634" cy="1118912"/>
          </a:xfrm>
          <a:prstGeom prst="hexagon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762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0885268" y="3531288"/>
            <a:ext cx="13116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Sentiment vs. time!</a:t>
            </a:r>
            <a:endParaRPr lang="en-US" sz="2000" dirty="0"/>
          </a:p>
        </p:txBody>
      </p:sp>
      <p:sp>
        <p:nvSpPr>
          <p:cNvPr id="40" name="Bent Arrow 39"/>
          <p:cNvSpPr/>
          <p:nvPr/>
        </p:nvSpPr>
        <p:spPr>
          <a:xfrm rot="10800000" flipH="1" flipV="1">
            <a:off x="1585393" y="1389243"/>
            <a:ext cx="1802161" cy="1329060"/>
          </a:xfrm>
          <a:prstGeom prst="bentArrow">
            <a:avLst>
              <a:gd name="adj1" fmla="val 15407"/>
              <a:gd name="adj2" fmla="val 22602"/>
              <a:gd name="adj3" fmla="val 19244"/>
              <a:gd name="adj4" fmla="val 25523"/>
            </a:avLst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  <a:gs pos="16000">
                <a:schemeClr val="accent6">
                  <a:lumMod val="60000"/>
                  <a:lumOff val="40000"/>
                </a:schemeClr>
              </a:gs>
            </a:gsLst>
            <a:lin ang="0" scaled="0"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345258" y="1048546"/>
            <a:ext cx="28915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Workers label sentiments</a:t>
            </a:r>
            <a:endParaRPr lang="en-US" sz="20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339912" y="1139068"/>
            <a:ext cx="1640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All comments</a:t>
            </a:r>
            <a:endParaRPr lang="en-US" sz="2000" dirty="0"/>
          </a:p>
        </p:txBody>
      </p:sp>
      <p:sp>
        <p:nvSpPr>
          <p:cNvPr id="50" name="Striped Right Arrow 49"/>
          <p:cNvSpPr/>
          <p:nvPr/>
        </p:nvSpPr>
        <p:spPr>
          <a:xfrm rot="16200000">
            <a:off x="7916931" y="4661117"/>
            <a:ext cx="1256562" cy="557784"/>
          </a:xfrm>
          <a:prstGeom prst="stripedRightArrow">
            <a:avLst>
              <a:gd name="adj1" fmla="val 36885"/>
              <a:gd name="adj2" fmla="val 50000"/>
            </a:avLst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  <a:gs pos="0">
                <a:schemeClr val="accent6">
                  <a:lumMod val="75000"/>
                </a:schemeClr>
              </a:gs>
            </a:gsLst>
            <a:lin ang="10800000" scaled="0"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triped Right Arrow 56"/>
          <p:cNvSpPr/>
          <p:nvPr/>
        </p:nvSpPr>
        <p:spPr>
          <a:xfrm>
            <a:off x="6044334" y="1412088"/>
            <a:ext cx="942198" cy="557784"/>
          </a:xfrm>
          <a:prstGeom prst="stripedRightArrow">
            <a:avLst>
              <a:gd name="adj1" fmla="val 36885"/>
              <a:gd name="adj2" fmla="val 50000"/>
            </a:avLst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  <a:gs pos="0">
                <a:schemeClr val="accent6">
                  <a:lumMod val="75000"/>
                </a:schemeClr>
              </a:gs>
            </a:gsLst>
            <a:lin ang="10800000" scaled="0"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triped Right Arrow 57"/>
          <p:cNvSpPr/>
          <p:nvPr/>
        </p:nvSpPr>
        <p:spPr>
          <a:xfrm>
            <a:off x="6044335" y="5682039"/>
            <a:ext cx="1007598" cy="557784"/>
          </a:xfrm>
          <a:prstGeom prst="stripedRightArrow">
            <a:avLst>
              <a:gd name="adj1" fmla="val 36885"/>
              <a:gd name="adj2" fmla="val 50000"/>
            </a:avLst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  <a:gs pos="0">
                <a:schemeClr val="accent6">
                  <a:lumMod val="75000"/>
                </a:schemeClr>
              </a:gs>
            </a:gsLst>
            <a:lin ang="10800000" scaled="0"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triped Right Arrow 58"/>
          <p:cNvSpPr/>
          <p:nvPr/>
        </p:nvSpPr>
        <p:spPr>
          <a:xfrm rot="5400000">
            <a:off x="7902704" y="2438582"/>
            <a:ext cx="1256562" cy="557784"/>
          </a:xfrm>
          <a:prstGeom prst="stripedRightArrow">
            <a:avLst>
              <a:gd name="adj1" fmla="val 36885"/>
              <a:gd name="adj2" fmla="val 50000"/>
            </a:avLst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  <a:gs pos="0">
                <a:schemeClr val="accent6">
                  <a:lumMod val="75000"/>
                </a:schemeClr>
              </a:gs>
            </a:gsLst>
            <a:lin ang="10800000" scaled="0"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triped Right Arrow 59"/>
          <p:cNvSpPr/>
          <p:nvPr/>
        </p:nvSpPr>
        <p:spPr>
          <a:xfrm>
            <a:off x="10120420" y="3534200"/>
            <a:ext cx="687788" cy="557784"/>
          </a:xfrm>
          <a:prstGeom prst="stripedRightArrow">
            <a:avLst>
              <a:gd name="adj1" fmla="val 36885"/>
              <a:gd name="adj2" fmla="val 50000"/>
            </a:avLst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  <a:gs pos="0">
                <a:schemeClr val="accent6">
                  <a:lumMod val="75000"/>
                </a:schemeClr>
              </a:gs>
            </a:gsLst>
            <a:lin ang="10800000" scaled="0"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Bent Arrow 60"/>
          <p:cNvSpPr/>
          <p:nvPr/>
        </p:nvSpPr>
        <p:spPr>
          <a:xfrm rot="10800000" flipH="1">
            <a:off x="1543097" y="4959077"/>
            <a:ext cx="1802161" cy="1329060"/>
          </a:xfrm>
          <a:prstGeom prst="bentArrow">
            <a:avLst>
              <a:gd name="adj1" fmla="val 15407"/>
              <a:gd name="adj2" fmla="val 22602"/>
              <a:gd name="adj3" fmla="val 19244"/>
              <a:gd name="adj4" fmla="val 25523"/>
            </a:avLst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  <a:gs pos="16000">
                <a:schemeClr val="accent6">
                  <a:lumMod val="60000"/>
                  <a:lumOff val="40000"/>
                </a:schemeClr>
              </a:gs>
            </a:gsLst>
            <a:lin ang="0" scaled="0"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-8236" y="2194571"/>
            <a:ext cx="2441842" cy="2981686"/>
          </a:xfrm>
          <a:prstGeom prst="roundRect">
            <a:avLst>
              <a:gd name="adj" fmla="val 6931"/>
            </a:avLst>
          </a:prstGeom>
          <a:solidFill>
            <a:schemeClr val="accent6">
              <a:lumMod val="40000"/>
              <a:lumOff val="60000"/>
              <a:alpha val="50000"/>
            </a:schemeClr>
          </a:solidFill>
          <a:ln w="19050"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5" t="13014" r="38916" b="3030"/>
          <a:stretch/>
        </p:blipFill>
        <p:spPr>
          <a:xfrm>
            <a:off x="197225" y="2397413"/>
            <a:ext cx="2110744" cy="271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3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clrChange>
              <a:clrFrom>
                <a:srgbClr val="A4D27C"/>
              </a:clrFrom>
              <a:clrTo>
                <a:srgbClr val="A4D27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clrChange>
                <a:clrFrom>
                  <a:srgbClr val="A4D27C"/>
                </a:clrFrom>
                <a:clrTo>
                  <a:srgbClr val="A4D27C">
                    <a:alpha val="0"/>
                  </a:srgbClr>
                </a:clrTo>
              </a:clrChange>
              <a:alphaModFix amt="38000"/>
            </a:blip>
            <a:srcRect/>
            <a:stretch>
              <a:fillRect/>
            </a:stretch>
          </a:blipFill>
        </p:spPr>
      </p:pic>
      <p:sp>
        <p:nvSpPr>
          <p:cNvPr id="16" name="Rectangle 15"/>
          <p:cNvSpPr/>
          <p:nvPr/>
        </p:nvSpPr>
        <p:spPr>
          <a:xfrm>
            <a:off x="0" y="-279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373" y="829750"/>
            <a:ext cx="7881952" cy="573121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51294" y="0"/>
            <a:ext cx="79809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/>
              <a:t>Timeline of Project Sentiments</a:t>
            </a:r>
            <a:endParaRPr lang="en-US" sz="4800" dirty="0"/>
          </a:p>
        </p:txBody>
      </p:sp>
      <p:sp>
        <p:nvSpPr>
          <p:cNvPr id="44" name="TextBox 43"/>
          <p:cNvSpPr txBox="1"/>
          <p:nvPr/>
        </p:nvSpPr>
        <p:spPr>
          <a:xfrm>
            <a:off x="5455895" y="5210398"/>
            <a:ext cx="1003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“refund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“</a:t>
            </a:r>
            <a:r>
              <a:rPr lang="en-US" dirty="0" smtClean="0"/>
              <a:t>delay”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603627" y="2278287"/>
            <a:ext cx="2291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“received mine today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 </a:t>
            </a:r>
            <a:r>
              <a:rPr lang="en-US" dirty="0" smtClean="0"/>
              <a:t>“awesome”</a:t>
            </a:r>
            <a:endParaRPr lang="en-US" dirty="0"/>
          </a:p>
        </p:txBody>
      </p:sp>
      <p:cxnSp>
        <p:nvCxnSpPr>
          <p:cNvPr id="46" name="Straight Arrow Connector 45"/>
          <p:cNvCxnSpPr/>
          <p:nvPr/>
        </p:nvCxnSpPr>
        <p:spPr>
          <a:xfrm flipH="1">
            <a:off x="5092267" y="2461671"/>
            <a:ext cx="51136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5593827" y="4716863"/>
            <a:ext cx="9800" cy="5065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3455849" y="1327724"/>
            <a:ext cx="436093" cy="56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3782908" y="1035590"/>
            <a:ext cx="1309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“pledge</a:t>
            </a:r>
            <a:r>
              <a:rPr lang="en-US" dirty="0" smtClean="0"/>
              <a:t>”, </a:t>
            </a:r>
            <a:r>
              <a:rPr lang="en-US" smtClean="0"/>
              <a:t>“funded”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3758110" y="4638871"/>
            <a:ext cx="1234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“update</a:t>
            </a:r>
            <a:r>
              <a:rPr lang="en-US" smtClean="0"/>
              <a:t>”, “status”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4501948" y="4311514"/>
            <a:ext cx="1" cy="4053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501948" y="3666176"/>
            <a:ext cx="0" cy="645338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455849" y="1358755"/>
            <a:ext cx="0" cy="2952759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6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clrChange>
              <a:clrFrom>
                <a:srgbClr val="A4D27C"/>
              </a:clrFrom>
              <a:clrTo>
                <a:srgbClr val="A4D27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clrChange>
                <a:clrFrom>
                  <a:srgbClr val="A4D27C"/>
                </a:clrFrom>
                <a:clrTo>
                  <a:srgbClr val="A4D27C">
                    <a:alpha val="0"/>
                  </a:srgbClr>
                </a:clrTo>
              </a:clrChange>
              <a:alphaModFix amt="38000"/>
            </a:blip>
            <a:srcRect/>
            <a:stretch>
              <a:fillRect/>
            </a:stretch>
          </a:blipFill>
        </p:spPr>
      </p:pic>
      <p:sp>
        <p:nvSpPr>
          <p:cNvPr id="16" name="Rectangle 15"/>
          <p:cNvSpPr/>
          <p:nvPr/>
        </p:nvSpPr>
        <p:spPr>
          <a:xfrm>
            <a:off x="516" y="-279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8" y="1614512"/>
            <a:ext cx="6572136" cy="46527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83449" y="15584"/>
            <a:ext cx="62251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mtClean="0"/>
              <a:t>Classification Algorithm</a:t>
            </a:r>
            <a:endParaRPr lang="en-US" sz="4800" dirty="0"/>
          </a:p>
        </p:txBody>
      </p:sp>
      <p:sp>
        <p:nvSpPr>
          <p:cNvPr id="9" name="TextBox 8"/>
          <p:cNvSpPr txBox="1"/>
          <p:nvPr/>
        </p:nvSpPr>
        <p:spPr>
          <a:xfrm>
            <a:off x="8107822" y="1137458"/>
            <a:ext cx="289053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 dirty="0" smtClean="0"/>
              <a:t>Classification results</a:t>
            </a:r>
            <a:endParaRPr lang="en-US" sz="2500" dirty="0"/>
          </a:p>
        </p:txBody>
      </p:sp>
      <p:sp>
        <p:nvSpPr>
          <p:cNvPr id="12" name="TextBox 11"/>
          <p:cNvSpPr txBox="1"/>
          <p:nvPr/>
        </p:nvSpPr>
        <p:spPr>
          <a:xfrm>
            <a:off x="1630621" y="1137295"/>
            <a:ext cx="405591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 dirty="0" smtClean="0"/>
              <a:t>Build intuition: 2-D reduction</a:t>
            </a:r>
            <a:endParaRPr lang="en-US" sz="2500" dirty="0"/>
          </a:p>
        </p:txBody>
      </p:sp>
      <p:sp>
        <p:nvSpPr>
          <p:cNvPr id="13" name="TextBox 12"/>
          <p:cNvSpPr txBox="1"/>
          <p:nvPr/>
        </p:nvSpPr>
        <p:spPr>
          <a:xfrm>
            <a:off x="7873436" y="1623863"/>
            <a:ext cx="4224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00000"/>
              <a:buFont typeface="Arial" charset="0"/>
              <a:buChar char="•"/>
            </a:pPr>
            <a:r>
              <a:rPr lang="en-US" sz="2000" dirty="0" smtClean="0"/>
              <a:t>Random Forest classifier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056856"/>
              </p:ext>
            </p:extLst>
          </p:nvPr>
        </p:nvGraphicFramePr>
        <p:xfrm>
          <a:off x="8252200" y="2055656"/>
          <a:ext cx="2942284" cy="17526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471142"/>
                <a:gridCol w="147114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0.88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Precision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0.6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Recall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0.3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F1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0.43</a:t>
                      </a:r>
                      <a:r>
                        <a:rPr lang="en-US" b="1" baseline="0" dirty="0" smtClean="0"/>
                        <a:t> (0.24 = random)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7873436" y="4013453"/>
            <a:ext cx="43312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00000"/>
            </a:pPr>
            <a:r>
              <a:rPr lang="en-US" sz="2000" b="1" dirty="0" smtClean="0"/>
              <a:t>Most important feature:</a:t>
            </a:r>
          </a:p>
          <a:p>
            <a:pPr marL="285750" indent="-285750">
              <a:buSzPct val="100000"/>
              <a:buFont typeface="Arial" charset="0"/>
              <a:buChar char="•"/>
            </a:pPr>
            <a:r>
              <a:rPr lang="en-US" sz="2000" dirty="0" smtClean="0"/>
              <a:t>$ pledged / $ goal – overfunded campaigns are more risky</a:t>
            </a:r>
          </a:p>
          <a:p>
            <a:pPr>
              <a:buSzPct val="100000"/>
            </a:pPr>
            <a:r>
              <a:rPr lang="en-US" sz="2000" b="1" dirty="0" smtClean="0"/>
              <a:t>Surprisingly not important:</a:t>
            </a:r>
          </a:p>
          <a:p>
            <a:pPr marL="342900" indent="-342900">
              <a:buSzPct val="100000"/>
              <a:buFont typeface="Arial" charset="0"/>
              <a:buChar char="•"/>
            </a:pPr>
            <a:r>
              <a:rPr lang="en-US" sz="2000" dirty="0" smtClean="0"/>
              <a:t>Creator history (# previous projects</a:t>
            </a:r>
            <a:r>
              <a:rPr lang="en-US" sz="2000" dirty="0" smtClean="0"/>
              <a:t>)</a:t>
            </a:r>
          </a:p>
          <a:p>
            <a:pPr>
              <a:buSzPct val="100000"/>
            </a:pPr>
            <a:r>
              <a:rPr lang="en-US" sz="2000" b="1" dirty="0" smtClean="0"/>
              <a:t>Include</a:t>
            </a:r>
            <a:r>
              <a:rPr lang="en-US" sz="2000" b="1" dirty="0" smtClean="0"/>
              <a:t> initial project sentiment:</a:t>
            </a:r>
          </a:p>
          <a:p>
            <a:pPr marL="342900" indent="-342900">
              <a:buSzPct val="100000"/>
              <a:buFont typeface="Arial" charset="0"/>
              <a:buChar char="•"/>
            </a:pPr>
            <a:r>
              <a:rPr lang="en-US" sz="2000" dirty="0" smtClean="0"/>
              <a:t>Improves predictive power</a:t>
            </a:r>
          </a:p>
          <a:p>
            <a:pPr marL="342900" indent="-342900">
              <a:buSzPct val="100000"/>
              <a:buFont typeface="Arial" charset="0"/>
              <a:buChar char="•"/>
            </a:pPr>
            <a:r>
              <a:rPr lang="en-US" sz="2000" dirty="0" smtClean="0"/>
              <a:t>Biased (not independent of labels)</a:t>
            </a:r>
            <a:endParaRPr lang="en-US" sz="2000" dirty="0" smtClean="0"/>
          </a:p>
          <a:p>
            <a:pPr marL="285750" indent="-285750">
              <a:buSzPct val="100000"/>
              <a:buFont typeface="Arial" charset="0"/>
              <a:buChar char="•"/>
            </a:pPr>
            <a:endParaRPr lang="en-US" sz="2000" dirty="0" smtClean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2304288" y="1696375"/>
            <a:ext cx="2708586" cy="4060958"/>
          </a:xfrm>
          <a:prstGeom prst="line">
            <a:avLst/>
          </a:prstGeom>
          <a:ln w="508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triped Right Arrow 23"/>
          <p:cNvSpPr/>
          <p:nvPr/>
        </p:nvSpPr>
        <p:spPr>
          <a:xfrm>
            <a:off x="4801497" y="5061554"/>
            <a:ext cx="692575" cy="557784"/>
          </a:xfrm>
          <a:prstGeom prst="stripedRightArrow">
            <a:avLst>
              <a:gd name="adj1" fmla="val 36885"/>
              <a:gd name="adj2" fmla="val 50000"/>
            </a:avLst>
          </a:prstGeom>
          <a:gradFill>
            <a:gsLst>
              <a:gs pos="0">
                <a:schemeClr val="bg2"/>
              </a:gs>
              <a:gs pos="100000">
                <a:schemeClr val="bg2">
                  <a:lumMod val="25000"/>
                </a:schemeClr>
              </a:gs>
              <a:gs pos="47000">
                <a:schemeClr val="bg2">
                  <a:lumMod val="50000"/>
                </a:schemeClr>
              </a:gs>
            </a:gsLst>
            <a:lin ang="0" scaled="0"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riped Right Arrow 24"/>
          <p:cNvSpPr/>
          <p:nvPr/>
        </p:nvSpPr>
        <p:spPr>
          <a:xfrm rot="10800000">
            <a:off x="1726299" y="1840580"/>
            <a:ext cx="692575" cy="557784"/>
          </a:xfrm>
          <a:prstGeom prst="stripedRightArrow">
            <a:avLst>
              <a:gd name="adj1" fmla="val 36885"/>
              <a:gd name="adj2" fmla="val 50000"/>
            </a:avLst>
          </a:prstGeom>
          <a:gradFill>
            <a:gsLst>
              <a:gs pos="0">
                <a:schemeClr val="bg2"/>
              </a:gs>
              <a:gs pos="100000">
                <a:schemeClr val="bg2">
                  <a:lumMod val="25000"/>
                </a:schemeClr>
              </a:gs>
              <a:gs pos="47000">
                <a:schemeClr val="bg2">
                  <a:lumMod val="50000"/>
                </a:schemeClr>
              </a:gs>
            </a:gsLst>
            <a:lin ang="0" scaled="0"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889146" y="1871906"/>
            <a:ext cx="9060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 smtClean="0"/>
              <a:t>Good</a:t>
            </a:r>
            <a:endParaRPr lang="en-US" sz="2500" dirty="0"/>
          </a:p>
        </p:txBody>
      </p:sp>
      <p:sp>
        <p:nvSpPr>
          <p:cNvPr id="27" name="TextBox 26"/>
          <p:cNvSpPr txBox="1"/>
          <p:nvPr/>
        </p:nvSpPr>
        <p:spPr>
          <a:xfrm>
            <a:off x="5441867" y="5110888"/>
            <a:ext cx="69442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 dirty="0" smtClean="0"/>
              <a:t>Bad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62593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A4D27C"/>
                </a:clrFrom>
                <a:clrTo>
                  <a:srgbClr val="A4D27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>
                <a:clrChange>
                  <a:clrFrom>
                    <a:srgbClr val="A4D27C"/>
                  </a:clrFrom>
                  <a:clrTo>
                    <a:srgbClr val="A4D27C">
                      <a:alpha val="0"/>
                    </a:srgbClr>
                  </a:clrTo>
                </a:clrChange>
                <a:alphaModFix amt="38000"/>
              </a:blip>
              <a:srcRect/>
              <a:stretch>
                <a:fillRect/>
              </a:stretch>
            </a:blipFill>
          </p:spPr>
        </p:pic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0" t="4979" r="25384" b="5374"/>
          <a:stretch/>
        </p:blipFill>
        <p:spPr>
          <a:xfrm>
            <a:off x="10306406" y="3106270"/>
            <a:ext cx="1255682" cy="31195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2346" r="7078" b="11112"/>
          <a:stretch/>
        </p:blipFill>
        <p:spPr>
          <a:xfrm>
            <a:off x="6374746" y="1602965"/>
            <a:ext cx="3931660" cy="46342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08889" y="0"/>
            <a:ext cx="27494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About Me</a:t>
            </a:r>
            <a:endParaRPr lang="en-US" sz="4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2448" t="9295" b="12257"/>
          <a:stretch/>
        </p:blipFill>
        <p:spPr>
          <a:xfrm>
            <a:off x="663492" y="2284972"/>
            <a:ext cx="2847179" cy="1625600"/>
          </a:xfrm>
          <a:prstGeom prst="rect">
            <a:avLst/>
          </a:prstGeom>
        </p:spPr>
      </p:pic>
      <p:pic>
        <p:nvPicPr>
          <p:cNvPr id="10" name="Picture 6" descr="levitation-capasso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831" y="3862917"/>
            <a:ext cx="1716234" cy="237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35" y="5106927"/>
            <a:ext cx="2711722" cy="113031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303402" y="2303224"/>
            <a:ext cx="12507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/>
              <a:t>Wireless </a:t>
            </a:r>
          </a:p>
          <a:p>
            <a:pPr algn="ctr"/>
            <a:r>
              <a:rPr lang="en-US" sz="2200" b="1" dirty="0" smtClean="0"/>
              <a:t>power!</a:t>
            </a:r>
            <a:endParaRPr lang="en-US" sz="2200" dirty="0"/>
          </a:p>
        </p:txBody>
      </p:sp>
      <p:sp>
        <p:nvSpPr>
          <p:cNvPr id="15" name="TextBox 14"/>
          <p:cNvSpPr txBox="1"/>
          <p:nvPr/>
        </p:nvSpPr>
        <p:spPr>
          <a:xfrm>
            <a:off x="7162910" y="4027916"/>
            <a:ext cx="2337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</a:rPr>
              <a:t>Green</a:t>
            </a:r>
            <a:r>
              <a:rPr lang="en-US" sz="2400" b="1" dirty="0" smtClean="0">
                <a:solidFill>
                  <a:srgbClr val="92D050"/>
                </a:solidFill>
              </a:rPr>
              <a:t> </a:t>
            </a:r>
            <a:r>
              <a:rPr lang="en-US" sz="2400" b="1" dirty="0" smtClean="0"/>
              <a:t>= charging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957" y="2284973"/>
            <a:ext cx="1731107" cy="1569982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658965" y="3862917"/>
            <a:ext cx="2716971" cy="1236853"/>
          </a:xfrm>
          <a:prstGeom prst="roundRect">
            <a:avLst>
              <a:gd name="adj" fmla="val 358"/>
            </a:avLst>
          </a:prstGeom>
          <a:solidFill>
            <a:schemeClr val="accent6">
              <a:lumMod val="40000"/>
              <a:lumOff val="60000"/>
              <a:alpha val="5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18579" y="3908521"/>
            <a:ext cx="2657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Photonic crystals, quasi-crystals, and Casimir forces</a:t>
            </a:r>
            <a:endParaRPr lang="en-US" sz="24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596" y="1232640"/>
            <a:ext cx="3341357" cy="106074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" t="4762" r="805" b="7017"/>
          <a:stretch/>
        </p:blipFill>
        <p:spPr>
          <a:xfrm>
            <a:off x="6374746" y="1225365"/>
            <a:ext cx="5217624" cy="105960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98953" y="1232640"/>
            <a:ext cx="520111" cy="1052332"/>
          </a:xfrm>
          <a:prstGeom prst="rect">
            <a:avLst/>
          </a:prstGeom>
          <a:solidFill>
            <a:srgbClr val="FDF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58967" y="1232640"/>
            <a:ext cx="598630" cy="1052332"/>
          </a:xfrm>
          <a:prstGeom prst="rect">
            <a:avLst/>
          </a:prstGeom>
          <a:solidFill>
            <a:srgbClr val="FDF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5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clrChange>
              <a:clrFrom>
                <a:srgbClr val="A4D27C"/>
              </a:clrFrom>
              <a:clrTo>
                <a:srgbClr val="A4D27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clrChange>
                <a:clrFrom>
                  <a:srgbClr val="A4D27C"/>
                </a:clrFrom>
                <a:clrTo>
                  <a:srgbClr val="A4D27C">
                    <a:alpha val="0"/>
                  </a:srgbClr>
                </a:clrTo>
              </a:clrChange>
              <a:alphaModFix amt="38000"/>
            </a:blip>
            <a:srcRect/>
            <a:stretch>
              <a:fillRect/>
            </a:stretch>
          </a:blipFill>
        </p:spPr>
      </p:pic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708889" y="0"/>
            <a:ext cx="2774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mtClean="0"/>
              <a:t>Validation</a:t>
            </a:r>
            <a:endParaRPr 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57498" y="1659769"/>
                <a:ext cx="5784597" cy="3792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b="1" dirty="0" smtClean="0"/>
                  <a:t>Mechanical Turk ratings</a:t>
                </a:r>
              </a:p>
              <a:p>
                <a:pPr marL="800100" lvl="1" indent="-342900">
                  <a:buFont typeface="Arial" charset="0"/>
                  <a:buChar char="•"/>
                </a:pPr>
                <a:r>
                  <a:rPr lang="en-US" sz="2000" b="1" dirty="0" smtClean="0"/>
                  <a:t>Remove ratings with high scatter</a:t>
                </a:r>
              </a:p>
              <a:p>
                <a:pPr marL="800100" lvl="1" indent="-342900">
                  <a:buFont typeface="Arial" charset="0"/>
                  <a:buChar char="•"/>
                </a:pPr>
                <a:r>
                  <a:rPr lang="en-US" sz="2000" b="1" dirty="0" smtClean="0"/>
                  <a:t>Inspect subset</a:t>
                </a:r>
              </a:p>
              <a:p>
                <a:endParaRPr lang="en-US" sz="2500" b="1" dirty="0" smtClean="0"/>
              </a:p>
              <a:p>
                <a:r>
                  <a:rPr lang="en-US" sz="2500" b="1" dirty="0" smtClean="0"/>
                  <a:t>Topic-sentiment map</a:t>
                </a:r>
              </a:p>
              <a:p>
                <a:pPr marL="800100" lvl="1" indent="-342900">
                  <a:buFont typeface="Arial" charset="0"/>
                  <a:buChar char="•"/>
                </a:pPr>
                <a:r>
                  <a:rPr lang="en-US" sz="2000" b="1" dirty="0" smtClean="0"/>
                  <a:t>Train linear regression on labeled comments</a:t>
                </a:r>
              </a:p>
              <a:p>
                <a:pPr marL="800100" lvl="1" indent="-342900">
                  <a:buFont typeface="Arial" charset="0"/>
                  <a:buChar char="•"/>
                </a:pPr>
                <a:r>
                  <a:rPr lang="en-US" sz="2000" b="1" dirty="0" smtClean="0"/>
                  <a:t>Test on holdout set: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charset="0"/>
                          </a:rPr>
                          <m:t>𝒓</m:t>
                        </m:r>
                      </m:e>
                      <m:sup>
                        <m:r>
                          <a:rPr lang="en-US" sz="2000" b="1" i="1">
                            <a:latin typeface="Cambria Math" charset="0"/>
                          </a:rPr>
                          <m:t>𝟐</m:t>
                        </m:r>
                      </m:sup>
                    </m:sSup>
                    <m:r>
                      <a:rPr lang="en-US" sz="2000" b="1" i="1">
                        <a:latin typeface="Cambria Math" charset="0"/>
                      </a:rPr>
                      <m:t>=</m:t>
                    </m:r>
                    <m:r>
                      <a:rPr lang="en-US" sz="2000" b="1" i="1">
                        <a:latin typeface="Cambria Math" charset="0"/>
                      </a:rPr>
                      <m:t>𝟎</m:t>
                    </m:r>
                    <m:r>
                      <a:rPr lang="en-US" sz="2000" b="1" i="1">
                        <a:latin typeface="Cambria Math" charset="0"/>
                      </a:rPr>
                      <m:t>.</m:t>
                    </m:r>
                    <m:r>
                      <a:rPr lang="en-US" sz="2000" b="1" i="1">
                        <a:latin typeface="Cambria Math" charset="0"/>
                      </a:rPr>
                      <m:t>𝟕</m:t>
                    </m:r>
                  </m:oMath>
                </a14:m>
                <a:endParaRPr lang="en-US" sz="2000" b="1" dirty="0"/>
              </a:p>
              <a:p>
                <a:pPr marL="800100" lvl="1" indent="-342900">
                  <a:buFont typeface="Arial" charset="0"/>
                  <a:buChar char="•"/>
                </a:pPr>
                <a:endParaRPr lang="en-US" sz="2000" b="1" dirty="0" smtClean="0"/>
              </a:p>
              <a:p>
                <a:r>
                  <a:rPr lang="en-US" sz="2500" b="1" dirty="0" smtClean="0"/>
                  <a:t>Project status</a:t>
                </a:r>
              </a:p>
              <a:p>
                <a:pPr marL="800100" lvl="1" indent="-342900">
                  <a:buFont typeface="Arial" charset="0"/>
                  <a:buChar char="•"/>
                </a:pPr>
                <a:r>
                  <a:rPr lang="en-US" sz="2000" b="1" dirty="0" smtClean="0"/>
                  <a:t>Recall: 10/10 on “top 10 failed projects” list</a:t>
                </a:r>
              </a:p>
              <a:p>
                <a:pPr marL="800100" lvl="1" indent="-342900">
                  <a:buFont typeface="Arial" charset="0"/>
                  <a:buChar char="•"/>
                </a:pPr>
                <a:r>
                  <a:rPr lang="en-US" sz="2000" b="1" dirty="0" smtClean="0"/>
                  <a:t>Sample 20 projects randomly: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98" y="1659769"/>
                <a:ext cx="5784597" cy="3792641"/>
              </a:xfrm>
              <a:prstGeom prst="rect">
                <a:avLst/>
              </a:prstGeom>
              <a:blipFill rotWithShape="0">
                <a:blip r:embed="rId3"/>
                <a:stretch>
                  <a:fillRect l="-1791" t="-1286" b="-2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141723"/>
              </p:ext>
            </p:extLst>
          </p:nvPr>
        </p:nvGraphicFramePr>
        <p:xfrm>
          <a:off x="4148667" y="5434815"/>
          <a:ext cx="2116668" cy="1417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5556"/>
                <a:gridCol w="705556"/>
                <a:gridCol w="705556"/>
              </a:tblGrid>
              <a:tr h="405009">
                <a:tc>
                  <a:txBody>
                    <a:bodyPr/>
                    <a:lstStyle/>
                    <a:p>
                      <a:pPr algn="ctr"/>
                      <a:endParaRPr lang="en-US" sz="2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N</a:t>
                      </a:r>
                      <a:endParaRPr lang="en-US" sz="2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P</a:t>
                      </a:r>
                      <a:endParaRPr lang="en-US" sz="2500" dirty="0"/>
                    </a:p>
                  </a:txBody>
                  <a:tcPr/>
                </a:tc>
              </a:tr>
              <a:tr h="405009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N</a:t>
                      </a:r>
                      <a:endParaRPr lang="en-US" sz="2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12</a:t>
                      </a:r>
                      <a:endParaRPr lang="en-US" sz="2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0</a:t>
                      </a:r>
                      <a:endParaRPr lang="en-US" sz="2500" dirty="0"/>
                    </a:p>
                  </a:txBody>
                  <a:tcPr/>
                </a:tc>
              </a:tr>
              <a:tr h="405009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P</a:t>
                      </a:r>
                      <a:endParaRPr lang="en-US" sz="2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3</a:t>
                      </a:r>
                      <a:endParaRPr lang="en-US" sz="2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5</a:t>
                      </a:r>
                      <a:endParaRPr lang="en-US" sz="25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651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clrChange>
              <a:clrFrom>
                <a:srgbClr val="A4D27C"/>
              </a:clrFrom>
              <a:clrTo>
                <a:srgbClr val="A4D27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clrChange>
                <a:clrFrom>
                  <a:srgbClr val="A4D27C"/>
                </a:clrFrom>
                <a:clrTo>
                  <a:srgbClr val="A4D27C">
                    <a:alpha val="0"/>
                  </a:srgbClr>
                </a:clrTo>
              </a:clrChange>
              <a:alphaModFix amt="38000"/>
            </a:blip>
            <a:srcRect/>
            <a:stretch>
              <a:fillRect/>
            </a:stretch>
          </a:blipFill>
        </p:spPr>
      </p:pic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179511" y="29447"/>
            <a:ext cx="78329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Validation: sentiment analysis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1183208" y="1183233"/>
            <a:ext cx="334226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mtClean="0"/>
              <a:t>Mechanical Turk ratings</a:t>
            </a:r>
            <a:endParaRPr lang="en-US" sz="25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959" y="1814790"/>
            <a:ext cx="5074573" cy="34445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892959" y="5543000"/>
                <a:ext cx="4717269" cy="946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dirty="0" smtClean="0"/>
                  <a:t>Train linear regression on labeled comments, mapping topic content to sentiments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 smtClean="0"/>
                  <a:t>Test on holdout set: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𝒓</m:t>
                        </m:r>
                      </m:e>
                      <m:sup>
                        <m:r>
                          <a:rPr lang="en-US" b="1" i="1" smtClean="0">
                            <a:latin typeface="Cambria Math" charset="0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latin typeface="Cambria Math" charset="0"/>
                      </a:rPr>
                      <m:t>=</m:t>
                    </m:r>
                    <m:r>
                      <a:rPr lang="en-US" b="1" i="1" smtClean="0">
                        <a:latin typeface="Cambria Math" charset="0"/>
                      </a:rPr>
                      <m:t>𝟎</m:t>
                    </m:r>
                    <m:r>
                      <a:rPr lang="en-US" b="1" i="1" smtClean="0">
                        <a:latin typeface="Cambria Math" charset="0"/>
                      </a:rPr>
                      <m:t>.</m:t>
                    </m:r>
                    <m:r>
                      <a:rPr lang="en-US" b="1" i="1" smtClean="0">
                        <a:latin typeface="Cambria Math" charset="0"/>
                      </a:rPr>
                      <m:t>𝟕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959" y="5543000"/>
                <a:ext cx="4717269" cy="946991"/>
              </a:xfrm>
              <a:prstGeom prst="rect">
                <a:avLst/>
              </a:prstGeom>
              <a:blipFill rotWithShape="0">
                <a:blip r:embed="rId4"/>
                <a:stretch>
                  <a:fillRect l="-904" t="-2564" r="-388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7937528" y="1182715"/>
            <a:ext cx="29854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/>
              <a:t>Topic-sentiment map</a:t>
            </a:r>
            <a:endParaRPr lang="en-US" sz="25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38" y="1814790"/>
            <a:ext cx="4996737" cy="34445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5704" y="5543000"/>
            <a:ext cx="4717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Remove comments with standard deviation &gt; 0.5 (S.D. = 1.3 is a random guess)</a:t>
            </a:r>
          </a:p>
          <a:p>
            <a:pPr marL="285750" indent="-285750">
              <a:buFont typeface="Arial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0101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13990</TotalTime>
  <Words>356</Words>
  <Application>Microsoft Macintosh PowerPoint</Application>
  <PresentationFormat>Widescreen</PresentationFormat>
  <Paragraphs>105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Calibri Light</vt:lpstr>
      <vt:lpstr>Cambria Math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my problem?</dc:title>
  <dc:creator>Microsoft Office User</dc:creator>
  <cp:lastModifiedBy>Microsoft Office User</cp:lastModifiedBy>
  <cp:revision>142</cp:revision>
  <cp:lastPrinted>2015-06-29T05:21:37Z</cp:lastPrinted>
  <dcterms:created xsi:type="dcterms:W3CDTF">2015-06-12T17:00:06Z</dcterms:created>
  <dcterms:modified xsi:type="dcterms:W3CDTF">2015-06-29T19:36:55Z</dcterms:modified>
</cp:coreProperties>
</file>